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71" r:id="rId2"/>
    <p:sldId id="257" r:id="rId3"/>
    <p:sldId id="258" r:id="rId4"/>
    <p:sldId id="259" r:id="rId5"/>
    <p:sldId id="260" r:id="rId6"/>
    <p:sldId id="262" r:id="rId7"/>
    <p:sldId id="263" r:id="rId8"/>
    <p:sldId id="264" r:id="rId9"/>
    <p:sldId id="267" r:id="rId10"/>
    <p:sldId id="268" r:id="rId11"/>
    <p:sldId id="269" r:id="rId12"/>
    <p:sldId id="270" r:id="rId13"/>
    <p:sldId id="272" r:id="rId14"/>
    <p:sldId id="273" r:id="rId15"/>
    <p:sldId id="274" r:id="rId16"/>
    <p:sldId id="275" r:id="rId17"/>
    <p:sldId id="276" r:id="rId18"/>
    <p:sldId id="279"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808000"/>
    <a:srgbClr val="4B3A60"/>
    <a:srgbClr val="339933"/>
    <a:srgbClr val="FF0066"/>
    <a:srgbClr val="008080"/>
    <a:srgbClr val="996600"/>
    <a:srgbClr val="FF66CC"/>
    <a:srgbClr val="00FF00"/>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2922" autoAdjust="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C7905-3B2F-473F-9898-650F2A51D253}"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pPr rtl="1"/>
          <a:endParaRPr lang="ar-IQ"/>
        </a:p>
      </dgm:t>
    </dgm:pt>
    <dgm:pt modelId="{A2944B64-1901-42CA-B40E-49352BD26B57}">
      <dgm:prSet phldrT="[نص]"/>
      <dgm:spPr/>
      <dgm:t>
        <a:bodyPr/>
        <a:lstStyle/>
        <a:p>
          <a:pPr rtl="1"/>
          <a:r>
            <a:rPr lang="ar-IQ" b="1" dirty="0" smtClean="0"/>
            <a:t>استخدامات تحليل الانحدار </a:t>
          </a:r>
          <a:endParaRPr lang="ar-IQ" dirty="0"/>
        </a:p>
      </dgm:t>
    </dgm:pt>
    <dgm:pt modelId="{83DF2C14-063F-4E2A-8E6C-6571A073BFD9}" type="parTrans" cxnId="{168515B9-BE1B-4398-8335-1D7A311CF2C7}">
      <dgm:prSet/>
      <dgm:spPr/>
      <dgm:t>
        <a:bodyPr/>
        <a:lstStyle/>
        <a:p>
          <a:pPr rtl="1"/>
          <a:endParaRPr lang="ar-IQ"/>
        </a:p>
      </dgm:t>
    </dgm:pt>
    <dgm:pt modelId="{E6A414A6-2C9D-4551-8A3F-44C7E463AA8C}" type="sibTrans" cxnId="{168515B9-BE1B-4398-8335-1D7A311CF2C7}">
      <dgm:prSet/>
      <dgm:spPr/>
      <dgm:t>
        <a:bodyPr/>
        <a:lstStyle/>
        <a:p>
          <a:pPr rtl="1"/>
          <a:endParaRPr lang="ar-IQ"/>
        </a:p>
      </dgm:t>
    </dgm:pt>
    <dgm:pt modelId="{0710B67A-769B-4B00-9EA5-FEBCFC2E9403}">
      <dgm:prSet phldrT="[نص]"/>
      <dgm:spPr/>
      <dgm:t>
        <a:bodyPr/>
        <a:lstStyle/>
        <a:p>
          <a:pPr rtl="1"/>
          <a:r>
            <a:rPr lang="ar-IQ" b="1" dirty="0" smtClean="0"/>
            <a:t>وصف البيانات</a:t>
          </a:r>
          <a:endParaRPr lang="ar-IQ" b="1" dirty="0"/>
        </a:p>
      </dgm:t>
    </dgm:pt>
    <dgm:pt modelId="{547DD738-5A63-4819-B4A3-24C00D2B51E2}" type="parTrans" cxnId="{F42C2B86-3646-4AC1-AB58-835635CBE808}">
      <dgm:prSet/>
      <dgm:spPr/>
      <dgm:t>
        <a:bodyPr/>
        <a:lstStyle/>
        <a:p>
          <a:pPr rtl="1"/>
          <a:endParaRPr lang="ar-IQ"/>
        </a:p>
      </dgm:t>
    </dgm:pt>
    <dgm:pt modelId="{92671D1F-0C43-47D0-9656-AF17E011428D}" type="sibTrans" cxnId="{F42C2B86-3646-4AC1-AB58-835635CBE808}">
      <dgm:prSet/>
      <dgm:spPr/>
      <dgm:t>
        <a:bodyPr/>
        <a:lstStyle/>
        <a:p>
          <a:pPr rtl="1"/>
          <a:endParaRPr lang="ar-IQ"/>
        </a:p>
      </dgm:t>
    </dgm:pt>
    <dgm:pt modelId="{68937ED9-542D-4282-BD57-D54C19A28CF0}">
      <dgm:prSet phldrT="[نص]"/>
      <dgm:spPr/>
      <dgm:t>
        <a:bodyPr/>
        <a:lstStyle/>
        <a:p>
          <a:pPr rtl="1"/>
          <a:r>
            <a:rPr lang="ar-IQ" dirty="0" smtClean="0"/>
            <a:t>تقدير المعلمات لإمكان الاستدلال على أهمية وقوة العلاقة بين المتغيرات</a:t>
          </a:r>
          <a:endParaRPr lang="ar-IQ" dirty="0"/>
        </a:p>
      </dgm:t>
    </dgm:pt>
    <dgm:pt modelId="{F8C3EFE4-F380-49C8-8236-8900000F1619}" type="parTrans" cxnId="{A0A8A2C9-76DB-47E0-AC87-E762B3B4F5E2}">
      <dgm:prSet/>
      <dgm:spPr/>
      <dgm:t>
        <a:bodyPr/>
        <a:lstStyle/>
        <a:p>
          <a:pPr rtl="1"/>
          <a:endParaRPr lang="ar-IQ"/>
        </a:p>
      </dgm:t>
    </dgm:pt>
    <dgm:pt modelId="{56C5B82D-0487-4E44-ACFE-3FADF7C52F22}" type="sibTrans" cxnId="{A0A8A2C9-76DB-47E0-AC87-E762B3B4F5E2}">
      <dgm:prSet/>
      <dgm:spPr/>
      <dgm:t>
        <a:bodyPr/>
        <a:lstStyle/>
        <a:p>
          <a:pPr rtl="1"/>
          <a:endParaRPr lang="ar-IQ"/>
        </a:p>
      </dgm:t>
    </dgm:pt>
    <dgm:pt modelId="{6B226171-BB8A-4BB3-8334-F373DD02A588}">
      <dgm:prSet phldrT="[نص]"/>
      <dgm:spPr/>
      <dgm:t>
        <a:bodyPr/>
        <a:lstStyle/>
        <a:p>
          <a:pPr rtl="1"/>
          <a:r>
            <a:rPr lang="ar-IQ" dirty="0" smtClean="0"/>
            <a:t>التنبؤ من خلال تقدير الاستجابة</a:t>
          </a:r>
          <a:endParaRPr lang="ar-IQ" dirty="0"/>
        </a:p>
      </dgm:t>
    </dgm:pt>
    <dgm:pt modelId="{4C952166-42E5-4F96-A145-B6307B51FC73}" type="parTrans" cxnId="{2A8B8728-8A51-4B5F-B388-2E2474DAB046}">
      <dgm:prSet/>
      <dgm:spPr/>
      <dgm:t>
        <a:bodyPr/>
        <a:lstStyle/>
        <a:p>
          <a:pPr rtl="1"/>
          <a:endParaRPr lang="ar-IQ"/>
        </a:p>
      </dgm:t>
    </dgm:pt>
    <dgm:pt modelId="{F94A1D63-4512-4AC9-970A-405DBCB5EA87}" type="sibTrans" cxnId="{2A8B8728-8A51-4B5F-B388-2E2474DAB046}">
      <dgm:prSet/>
      <dgm:spPr/>
      <dgm:t>
        <a:bodyPr/>
        <a:lstStyle/>
        <a:p>
          <a:pPr rtl="1"/>
          <a:endParaRPr lang="ar-IQ"/>
        </a:p>
      </dgm:t>
    </dgm:pt>
    <dgm:pt modelId="{164A42BF-DA34-48F1-B1A3-845D54746D9F}">
      <dgm:prSet/>
      <dgm:spPr/>
      <dgm:t>
        <a:bodyPr/>
        <a:lstStyle/>
        <a:p>
          <a:pPr rtl="1"/>
          <a:r>
            <a:rPr lang="ar-IQ" dirty="0" smtClean="0"/>
            <a:t>السيطرة، إذ يمكن السيطرة على قيم المتغير المعتمد وذلك بتغير قيم المتغيرات التوضيحية</a:t>
          </a:r>
          <a:endParaRPr lang="ar-IQ" dirty="0"/>
        </a:p>
      </dgm:t>
    </dgm:pt>
    <dgm:pt modelId="{9E5DC2F3-1A72-44E7-8107-50B1EB491872}" type="parTrans" cxnId="{57D3FBC3-9125-4FA8-A072-3B6F08D155B3}">
      <dgm:prSet/>
      <dgm:spPr/>
      <dgm:t>
        <a:bodyPr/>
        <a:lstStyle/>
        <a:p>
          <a:pPr rtl="1"/>
          <a:endParaRPr lang="ar-IQ"/>
        </a:p>
      </dgm:t>
    </dgm:pt>
    <dgm:pt modelId="{74D4E104-4C06-4E47-86DE-2FAC596956B4}" type="sibTrans" cxnId="{57D3FBC3-9125-4FA8-A072-3B6F08D155B3}">
      <dgm:prSet/>
      <dgm:spPr/>
      <dgm:t>
        <a:bodyPr/>
        <a:lstStyle/>
        <a:p>
          <a:pPr rtl="1"/>
          <a:endParaRPr lang="ar-IQ"/>
        </a:p>
      </dgm:t>
    </dgm:pt>
    <dgm:pt modelId="{34BB05AC-068A-4AF6-B5C8-EB1F886A6E8E}" type="pres">
      <dgm:prSet presAssocID="{E42C7905-3B2F-473F-9898-650F2A51D253}" presName="Name0" presStyleCnt="0">
        <dgm:presLayoutVars>
          <dgm:chPref val="1"/>
          <dgm:dir/>
          <dgm:animOne val="branch"/>
          <dgm:animLvl val="lvl"/>
          <dgm:resizeHandles val="exact"/>
        </dgm:presLayoutVars>
      </dgm:prSet>
      <dgm:spPr/>
      <dgm:t>
        <a:bodyPr/>
        <a:lstStyle/>
        <a:p>
          <a:pPr rtl="1"/>
          <a:endParaRPr lang="ar-IQ"/>
        </a:p>
      </dgm:t>
    </dgm:pt>
    <dgm:pt modelId="{53963C0E-7904-49F7-BD81-3B92308F4720}" type="pres">
      <dgm:prSet presAssocID="{A2944B64-1901-42CA-B40E-49352BD26B57}" presName="root1" presStyleCnt="0"/>
      <dgm:spPr/>
    </dgm:pt>
    <dgm:pt modelId="{FEA080C1-3F9E-4A20-A842-C5935772A0EB}" type="pres">
      <dgm:prSet presAssocID="{A2944B64-1901-42CA-B40E-49352BD26B57}" presName="LevelOneTextNode" presStyleLbl="node0" presStyleIdx="0" presStyleCnt="1" custScaleY="90323">
        <dgm:presLayoutVars>
          <dgm:chPref val="3"/>
        </dgm:presLayoutVars>
      </dgm:prSet>
      <dgm:spPr>
        <a:prstGeom prst="flowChartMultidocument">
          <a:avLst/>
        </a:prstGeom>
      </dgm:spPr>
      <dgm:t>
        <a:bodyPr/>
        <a:lstStyle/>
        <a:p>
          <a:pPr rtl="1"/>
          <a:endParaRPr lang="ar-IQ"/>
        </a:p>
      </dgm:t>
    </dgm:pt>
    <dgm:pt modelId="{F67FED75-4C73-4364-B834-BC13AF652812}" type="pres">
      <dgm:prSet presAssocID="{A2944B64-1901-42CA-B40E-49352BD26B57}" presName="level2hierChild" presStyleCnt="0"/>
      <dgm:spPr/>
    </dgm:pt>
    <dgm:pt modelId="{DBE94022-6E8A-4443-933E-B10883567775}" type="pres">
      <dgm:prSet presAssocID="{547DD738-5A63-4819-B4A3-24C00D2B51E2}" presName="conn2-1" presStyleLbl="parChTrans1D2" presStyleIdx="0" presStyleCnt="4"/>
      <dgm:spPr/>
      <dgm:t>
        <a:bodyPr/>
        <a:lstStyle/>
        <a:p>
          <a:pPr rtl="1"/>
          <a:endParaRPr lang="ar-IQ"/>
        </a:p>
      </dgm:t>
    </dgm:pt>
    <dgm:pt modelId="{B6C5E7C5-8819-4D80-8311-0AC8987F3FB4}" type="pres">
      <dgm:prSet presAssocID="{547DD738-5A63-4819-B4A3-24C00D2B51E2}" presName="connTx" presStyleLbl="parChTrans1D2" presStyleIdx="0" presStyleCnt="4"/>
      <dgm:spPr/>
      <dgm:t>
        <a:bodyPr/>
        <a:lstStyle/>
        <a:p>
          <a:pPr rtl="1"/>
          <a:endParaRPr lang="ar-IQ"/>
        </a:p>
      </dgm:t>
    </dgm:pt>
    <dgm:pt modelId="{85605655-F88E-4F65-BD18-5916FF33E811}" type="pres">
      <dgm:prSet presAssocID="{0710B67A-769B-4B00-9EA5-FEBCFC2E9403}" presName="root2" presStyleCnt="0"/>
      <dgm:spPr/>
    </dgm:pt>
    <dgm:pt modelId="{849626EA-3142-48F4-8255-C3B26972582C}" type="pres">
      <dgm:prSet presAssocID="{0710B67A-769B-4B00-9EA5-FEBCFC2E9403}" presName="LevelTwoTextNode" presStyleLbl="node2" presStyleIdx="0" presStyleCnt="4">
        <dgm:presLayoutVars>
          <dgm:chPref val="3"/>
        </dgm:presLayoutVars>
      </dgm:prSet>
      <dgm:spPr>
        <a:prstGeom prst="flowChartMultidocument">
          <a:avLst/>
        </a:prstGeom>
      </dgm:spPr>
      <dgm:t>
        <a:bodyPr/>
        <a:lstStyle/>
        <a:p>
          <a:pPr rtl="1"/>
          <a:endParaRPr lang="ar-IQ"/>
        </a:p>
      </dgm:t>
    </dgm:pt>
    <dgm:pt modelId="{49ABC728-56F8-49E6-A092-103D75580EED}" type="pres">
      <dgm:prSet presAssocID="{0710B67A-769B-4B00-9EA5-FEBCFC2E9403}" presName="level3hierChild" presStyleCnt="0"/>
      <dgm:spPr/>
    </dgm:pt>
    <dgm:pt modelId="{87734F3C-742D-4E27-A02D-4EDA3806A06E}" type="pres">
      <dgm:prSet presAssocID="{F8C3EFE4-F380-49C8-8236-8900000F1619}" presName="conn2-1" presStyleLbl="parChTrans1D2" presStyleIdx="1" presStyleCnt="4"/>
      <dgm:spPr/>
      <dgm:t>
        <a:bodyPr/>
        <a:lstStyle/>
        <a:p>
          <a:pPr rtl="1"/>
          <a:endParaRPr lang="ar-IQ"/>
        </a:p>
      </dgm:t>
    </dgm:pt>
    <dgm:pt modelId="{58F95AB8-9ECD-4EAF-A9A5-497B69DDBF5E}" type="pres">
      <dgm:prSet presAssocID="{F8C3EFE4-F380-49C8-8236-8900000F1619}" presName="connTx" presStyleLbl="parChTrans1D2" presStyleIdx="1" presStyleCnt="4"/>
      <dgm:spPr/>
      <dgm:t>
        <a:bodyPr/>
        <a:lstStyle/>
        <a:p>
          <a:pPr rtl="1"/>
          <a:endParaRPr lang="ar-IQ"/>
        </a:p>
      </dgm:t>
    </dgm:pt>
    <dgm:pt modelId="{520F69C4-597D-4F93-954D-C758E6884C37}" type="pres">
      <dgm:prSet presAssocID="{68937ED9-542D-4282-BD57-D54C19A28CF0}" presName="root2" presStyleCnt="0"/>
      <dgm:spPr/>
    </dgm:pt>
    <dgm:pt modelId="{DC119AEA-C5E8-49A4-BE17-48F771AF66AE}" type="pres">
      <dgm:prSet presAssocID="{68937ED9-542D-4282-BD57-D54C19A28CF0}" presName="LevelTwoTextNode" presStyleLbl="node2" presStyleIdx="1" presStyleCnt="4">
        <dgm:presLayoutVars>
          <dgm:chPref val="3"/>
        </dgm:presLayoutVars>
      </dgm:prSet>
      <dgm:spPr>
        <a:prstGeom prst="flowChartMultidocument">
          <a:avLst/>
        </a:prstGeom>
      </dgm:spPr>
      <dgm:t>
        <a:bodyPr/>
        <a:lstStyle/>
        <a:p>
          <a:pPr rtl="1"/>
          <a:endParaRPr lang="ar-IQ"/>
        </a:p>
      </dgm:t>
    </dgm:pt>
    <dgm:pt modelId="{0AF302E6-706E-41E3-8E3A-BF600D041514}" type="pres">
      <dgm:prSet presAssocID="{68937ED9-542D-4282-BD57-D54C19A28CF0}" presName="level3hierChild" presStyleCnt="0"/>
      <dgm:spPr/>
    </dgm:pt>
    <dgm:pt modelId="{1CCA5B33-6566-4A0E-BE76-61AF2B7571D5}" type="pres">
      <dgm:prSet presAssocID="{4C952166-42E5-4F96-A145-B6307B51FC73}" presName="conn2-1" presStyleLbl="parChTrans1D2" presStyleIdx="2" presStyleCnt="4"/>
      <dgm:spPr/>
      <dgm:t>
        <a:bodyPr/>
        <a:lstStyle/>
        <a:p>
          <a:pPr rtl="1"/>
          <a:endParaRPr lang="ar-IQ"/>
        </a:p>
      </dgm:t>
    </dgm:pt>
    <dgm:pt modelId="{F0CE0890-88B2-4F16-95D7-A2E458C09963}" type="pres">
      <dgm:prSet presAssocID="{4C952166-42E5-4F96-A145-B6307B51FC73}" presName="connTx" presStyleLbl="parChTrans1D2" presStyleIdx="2" presStyleCnt="4"/>
      <dgm:spPr/>
      <dgm:t>
        <a:bodyPr/>
        <a:lstStyle/>
        <a:p>
          <a:pPr rtl="1"/>
          <a:endParaRPr lang="ar-IQ"/>
        </a:p>
      </dgm:t>
    </dgm:pt>
    <dgm:pt modelId="{F440F3EC-C33F-4E7D-B482-FDBCB763A4E1}" type="pres">
      <dgm:prSet presAssocID="{6B226171-BB8A-4BB3-8334-F373DD02A588}" presName="root2" presStyleCnt="0"/>
      <dgm:spPr/>
    </dgm:pt>
    <dgm:pt modelId="{FFA3C3FD-99FA-4D8C-816E-001E873CA3DE}" type="pres">
      <dgm:prSet presAssocID="{6B226171-BB8A-4BB3-8334-F373DD02A588}" presName="LevelTwoTextNode" presStyleLbl="node2" presStyleIdx="2" presStyleCnt="4">
        <dgm:presLayoutVars>
          <dgm:chPref val="3"/>
        </dgm:presLayoutVars>
      </dgm:prSet>
      <dgm:spPr>
        <a:prstGeom prst="flowChartMultidocument">
          <a:avLst/>
        </a:prstGeom>
      </dgm:spPr>
      <dgm:t>
        <a:bodyPr/>
        <a:lstStyle/>
        <a:p>
          <a:pPr rtl="1"/>
          <a:endParaRPr lang="ar-IQ"/>
        </a:p>
      </dgm:t>
    </dgm:pt>
    <dgm:pt modelId="{9F55E856-5B35-46D8-82D4-1D5A74723D1F}" type="pres">
      <dgm:prSet presAssocID="{6B226171-BB8A-4BB3-8334-F373DD02A588}" presName="level3hierChild" presStyleCnt="0"/>
      <dgm:spPr/>
    </dgm:pt>
    <dgm:pt modelId="{D31CFE38-CC0F-4036-9995-9E2C50CDD59D}" type="pres">
      <dgm:prSet presAssocID="{9E5DC2F3-1A72-44E7-8107-50B1EB491872}" presName="conn2-1" presStyleLbl="parChTrans1D2" presStyleIdx="3" presStyleCnt="4"/>
      <dgm:spPr/>
      <dgm:t>
        <a:bodyPr/>
        <a:lstStyle/>
        <a:p>
          <a:pPr rtl="1"/>
          <a:endParaRPr lang="ar-IQ"/>
        </a:p>
      </dgm:t>
    </dgm:pt>
    <dgm:pt modelId="{8DDA4A23-9BA7-42DD-A58B-7B6B82753615}" type="pres">
      <dgm:prSet presAssocID="{9E5DC2F3-1A72-44E7-8107-50B1EB491872}" presName="connTx" presStyleLbl="parChTrans1D2" presStyleIdx="3" presStyleCnt="4"/>
      <dgm:spPr/>
      <dgm:t>
        <a:bodyPr/>
        <a:lstStyle/>
        <a:p>
          <a:pPr rtl="1"/>
          <a:endParaRPr lang="ar-IQ"/>
        </a:p>
      </dgm:t>
    </dgm:pt>
    <dgm:pt modelId="{AAEE9292-269C-41BF-BE3C-392E1292ADDC}" type="pres">
      <dgm:prSet presAssocID="{164A42BF-DA34-48F1-B1A3-845D54746D9F}" presName="root2" presStyleCnt="0"/>
      <dgm:spPr/>
    </dgm:pt>
    <dgm:pt modelId="{B0D6B0E7-37E1-4A47-A3F6-EE2801A10D99}" type="pres">
      <dgm:prSet presAssocID="{164A42BF-DA34-48F1-B1A3-845D54746D9F}" presName="LevelTwoTextNode" presStyleLbl="node2" presStyleIdx="3" presStyleCnt="4">
        <dgm:presLayoutVars>
          <dgm:chPref val="3"/>
        </dgm:presLayoutVars>
      </dgm:prSet>
      <dgm:spPr>
        <a:prstGeom prst="flowChartMultidocument">
          <a:avLst/>
        </a:prstGeom>
      </dgm:spPr>
      <dgm:t>
        <a:bodyPr/>
        <a:lstStyle/>
        <a:p>
          <a:pPr rtl="1"/>
          <a:endParaRPr lang="ar-IQ"/>
        </a:p>
      </dgm:t>
    </dgm:pt>
    <dgm:pt modelId="{EBBC0FF7-B363-4CA1-9D77-98A9E0071552}" type="pres">
      <dgm:prSet presAssocID="{164A42BF-DA34-48F1-B1A3-845D54746D9F}" presName="level3hierChild" presStyleCnt="0"/>
      <dgm:spPr/>
    </dgm:pt>
  </dgm:ptLst>
  <dgm:cxnLst>
    <dgm:cxn modelId="{3A1AF650-AD9F-4385-9499-6608D9BF47BD}" type="presOf" srcId="{547DD738-5A63-4819-B4A3-24C00D2B51E2}" destId="{DBE94022-6E8A-4443-933E-B10883567775}" srcOrd="0" destOrd="0" presId="urn:microsoft.com/office/officeart/2008/layout/HorizontalMultiLevelHierarchy"/>
    <dgm:cxn modelId="{652F0147-EDD5-4A8B-A010-BF415A318990}" type="presOf" srcId="{547DD738-5A63-4819-B4A3-24C00D2B51E2}" destId="{B6C5E7C5-8819-4D80-8311-0AC8987F3FB4}" srcOrd="1" destOrd="0" presId="urn:microsoft.com/office/officeart/2008/layout/HorizontalMultiLevelHierarchy"/>
    <dgm:cxn modelId="{345D4B1B-C53F-4233-9C83-52B8E14F95CC}" type="presOf" srcId="{F8C3EFE4-F380-49C8-8236-8900000F1619}" destId="{87734F3C-742D-4E27-A02D-4EDA3806A06E}" srcOrd="0" destOrd="0" presId="urn:microsoft.com/office/officeart/2008/layout/HorizontalMultiLevelHierarchy"/>
    <dgm:cxn modelId="{093C3AD0-DB22-4788-AAC0-2B49D2C4A9BD}" type="presOf" srcId="{A2944B64-1901-42CA-B40E-49352BD26B57}" destId="{FEA080C1-3F9E-4A20-A842-C5935772A0EB}" srcOrd="0" destOrd="0" presId="urn:microsoft.com/office/officeart/2008/layout/HorizontalMultiLevelHierarchy"/>
    <dgm:cxn modelId="{81EB3BD8-D035-42DA-B621-3222EE646488}" type="presOf" srcId="{6B226171-BB8A-4BB3-8334-F373DD02A588}" destId="{FFA3C3FD-99FA-4D8C-816E-001E873CA3DE}" srcOrd="0" destOrd="0" presId="urn:microsoft.com/office/officeart/2008/layout/HorizontalMultiLevelHierarchy"/>
    <dgm:cxn modelId="{C5B0D24B-6C29-4DE2-828C-3D663FBE76DE}" type="presOf" srcId="{E42C7905-3B2F-473F-9898-650F2A51D253}" destId="{34BB05AC-068A-4AF6-B5C8-EB1F886A6E8E}" srcOrd="0" destOrd="0" presId="urn:microsoft.com/office/officeart/2008/layout/HorizontalMultiLevelHierarchy"/>
    <dgm:cxn modelId="{F17ECB8A-D5A4-4877-BAA6-FFF376ACEC4E}" type="presOf" srcId="{164A42BF-DA34-48F1-B1A3-845D54746D9F}" destId="{B0D6B0E7-37E1-4A47-A3F6-EE2801A10D99}" srcOrd="0" destOrd="0" presId="urn:microsoft.com/office/officeart/2008/layout/HorizontalMultiLevelHierarchy"/>
    <dgm:cxn modelId="{79323C64-A85C-445F-B0B3-E3AEDEE33680}" type="presOf" srcId="{4C952166-42E5-4F96-A145-B6307B51FC73}" destId="{F0CE0890-88B2-4F16-95D7-A2E458C09963}" srcOrd="1" destOrd="0" presId="urn:microsoft.com/office/officeart/2008/layout/HorizontalMultiLevelHierarchy"/>
    <dgm:cxn modelId="{252630B6-0D3B-4ABA-96AF-BDD6DF4CA53F}" type="presOf" srcId="{F8C3EFE4-F380-49C8-8236-8900000F1619}" destId="{58F95AB8-9ECD-4EAF-A9A5-497B69DDBF5E}" srcOrd="1" destOrd="0" presId="urn:microsoft.com/office/officeart/2008/layout/HorizontalMultiLevelHierarchy"/>
    <dgm:cxn modelId="{F42C2B86-3646-4AC1-AB58-835635CBE808}" srcId="{A2944B64-1901-42CA-B40E-49352BD26B57}" destId="{0710B67A-769B-4B00-9EA5-FEBCFC2E9403}" srcOrd="0" destOrd="0" parTransId="{547DD738-5A63-4819-B4A3-24C00D2B51E2}" sibTransId="{92671D1F-0C43-47D0-9656-AF17E011428D}"/>
    <dgm:cxn modelId="{F26B06DE-4ECC-4E89-B4E3-138772E32FB1}" type="presOf" srcId="{9E5DC2F3-1A72-44E7-8107-50B1EB491872}" destId="{D31CFE38-CC0F-4036-9995-9E2C50CDD59D}" srcOrd="0" destOrd="0" presId="urn:microsoft.com/office/officeart/2008/layout/HorizontalMultiLevelHierarchy"/>
    <dgm:cxn modelId="{2A8B8728-8A51-4B5F-B388-2E2474DAB046}" srcId="{A2944B64-1901-42CA-B40E-49352BD26B57}" destId="{6B226171-BB8A-4BB3-8334-F373DD02A588}" srcOrd="2" destOrd="0" parTransId="{4C952166-42E5-4F96-A145-B6307B51FC73}" sibTransId="{F94A1D63-4512-4AC9-970A-405DBCB5EA87}"/>
    <dgm:cxn modelId="{56690EDC-754D-4C44-A37D-00E92AB6C23C}" type="presOf" srcId="{9E5DC2F3-1A72-44E7-8107-50B1EB491872}" destId="{8DDA4A23-9BA7-42DD-A58B-7B6B82753615}" srcOrd="1" destOrd="0" presId="urn:microsoft.com/office/officeart/2008/layout/HorizontalMultiLevelHierarchy"/>
    <dgm:cxn modelId="{57D3FBC3-9125-4FA8-A072-3B6F08D155B3}" srcId="{A2944B64-1901-42CA-B40E-49352BD26B57}" destId="{164A42BF-DA34-48F1-B1A3-845D54746D9F}" srcOrd="3" destOrd="0" parTransId="{9E5DC2F3-1A72-44E7-8107-50B1EB491872}" sibTransId="{74D4E104-4C06-4E47-86DE-2FAC596956B4}"/>
    <dgm:cxn modelId="{C39D9584-587A-4C58-92AC-97680655A6D2}" type="presOf" srcId="{4C952166-42E5-4F96-A145-B6307B51FC73}" destId="{1CCA5B33-6566-4A0E-BE76-61AF2B7571D5}" srcOrd="0" destOrd="0" presId="urn:microsoft.com/office/officeart/2008/layout/HorizontalMultiLevelHierarchy"/>
    <dgm:cxn modelId="{A0A8A2C9-76DB-47E0-AC87-E762B3B4F5E2}" srcId="{A2944B64-1901-42CA-B40E-49352BD26B57}" destId="{68937ED9-542D-4282-BD57-D54C19A28CF0}" srcOrd="1" destOrd="0" parTransId="{F8C3EFE4-F380-49C8-8236-8900000F1619}" sibTransId="{56C5B82D-0487-4E44-ACFE-3FADF7C52F22}"/>
    <dgm:cxn modelId="{168515B9-BE1B-4398-8335-1D7A311CF2C7}" srcId="{E42C7905-3B2F-473F-9898-650F2A51D253}" destId="{A2944B64-1901-42CA-B40E-49352BD26B57}" srcOrd="0" destOrd="0" parTransId="{83DF2C14-063F-4E2A-8E6C-6571A073BFD9}" sibTransId="{E6A414A6-2C9D-4551-8A3F-44C7E463AA8C}"/>
    <dgm:cxn modelId="{A50326E9-740B-4CB5-A0CB-33969BD0B47E}" type="presOf" srcId="{0710B67A-769B-4B00-9EA5-FEBCFC2E9403}" destId="{849626EA-3142-48F4-8255-C3B26972582C}" srcOrd="0" destOrd="0" presId="urn:microsoft.com/office/officeart/2008/layout/HorizontalMultiLevelHierarchy"/>
    <dgm:cxn modelId="{F96D3D2C-6896-4B4A-969A-A4A1B861E58B}" type="presOf" srcId="{68937ED9-542D-4282-BD57-D54C19A28CF0}" destId="{DC119AEA-C5E8-49A4-BE17-48F771AF66AE}" srcOrd="0" destOrd="0" presId="urn:microsoft.com/office/officeart/2008/layout/HorizontalMultiLevelHierarchy"/>
    <dgm:cxn modelId="{57AC0D22-ACAD-4D34-BD8A-329C095A908F}" type="presParOf" srcId="{34BB05AC-068A-4AF6-B5C8-EB1F886A6E8E}" destId="{53963C0E-7904-49F7-BD81-3B92308F4720}" srcOrd="0" destOrd="0" presId="urn:microsoft.com/office/officeart/2008/layout/HorizontalMultiLevelHierarchy"/>
    <dgm:cxn modelId="{D3294A9A-A3D1-4EAB-A4C2-60C59D677406}" type="presParOf" srcId="{53963C0E-7904-49F7-BD81-3B92308F4720}" destId="{FEA080C1-3F9E-4A20-A842-C5935772A0EB}" srcOrd="0" destOrd="0" presId="urn:microsoft.com/office/officeart/2008/layout/HorizontalMultiLevelHierarchy"/>
    <dgm:cxn modelId="{A416A3F8-8868-4FA1-9157-B18563A9501F}" type="presParOf" srcId="{53963C0E-7904-49F7-BD81-3B92308F4720}" destId="{F67FED75-4C73-4364-B834-BC13AF652812}" srcOrd="1" destOrd="0" presId="urn:microsoft.com/office/officeart/2008/layout/HorizontalMultiLevelHierarchy"/>
    <dgm:cxn modelId="{15BB7A6E-92CD-4F19-8CDC-0018ACDE093F}" type="presParOf" srcId="{F67FED75-4C73-4364-B834-BC13AF652812}" destId="{DBE94022-6E8A-4443-933E-B10883567775}" srcOrd="0" destOrd="0" presId="urn:microsoft.com/office/officeart/2008/layout/HorizontalMultiLevelHierarchy"/>
    <dgm:cxn modelId="{92E7EE3B-F14E-4DC3-8643-D6FAA0BA3AF6}" type="presParOf" srcId="{DBE94022-6E8A-4443-933E-B10883567775}" destId="{B6C5E7C5-8819-4D80-8311-0AC8987F3FB4}" srcOrd="0" destOrd="0" presId="urn:microsoft.com/office/officeart/2008/layout/HorizontalMultiLevelHierarchy"/>
    <dgm:cxn modelId="{444EA5B8-C655-496A-AB77-CE598EF670D7}" type="presParOf" srcId="{F67FED75-4C73-4364-B834-BC13AF652812}" destId="{85605655-F88E-4F65-BD18-5916FF33E811}" srcOrd="1" destOrd="0" presId="urn:microsoft.com/office/officeart/2008/layout/HorizontalMultiLevelHierarchy"/>
    <dgm:cxn modelId="{C56BE32C-CE66-433A-AA4D-63C4E88596BC}" type="presParOf" srcId="{85605655-F88E-4F65-BD18-5916FF33E811}" destId="{849626EA-3142-48F4-8255-C3B26972582C}" srcOrd="0" destOrd="0" presId="urn:microsoft.com/office/officeart/2008/layout/HorizontalMultiLevelHierarchy"/>
    <dgm:cxn modelId="{DAC11567-758B-4137-87C6-06D633BAEB83}" type="presParOf" srcId="{85605655-F88E-4F65-BD18-5916FF33E811}" destId="{49ABC728-56F8-49E6-A092-103D75580EED}" srcOrd="1" destOrd="0" presId="urn:microsoft.com/office/officeart/2008/layout/HorizontalMultiLevelHierarchy"/>
    <dgm:cxn modelId="{AD57F21F-C083-4C1B-916B-27FCFDAEDC53}" type="presParOf" srcId="{F67FED75-4C73-4364-B834-BC13AF652812}" destId="{87734F3C-742D-4E27-A02D-4EDA3806A06E}" srcOrd="2" destOrd="0" presId="urn:microsoft.com/office/officeart/2008/layout/HorizontalMultiLevelHierarchy"/>
    <dgm:cxn modelId="{49B859E5-6B7A-4A35-BD6E-DBA239A398C9}" type="presParOf" srcId="{87734F3C-742D-4E27-A02D-4EDA3806A06E}" destId="{58F95AB8-9ECD-4EAF-A9A5-497B69DDBF5E}" srcOrd="0" destOrd="0" presId="urn:microsoft.com/office/officeart/2008/layout/HorizontalMultiLevelHierarchy"/>
    <dgm:cxn modelId="{01424E88-216F-465F-957B-636925E43251}" type="presParOf" srcId="{F67FED75-4C73-4364-B834-BC13AF652812}" destId="{520F69C4-597D-4F93-954D-C758E6884C37}" srcOrd="3" destOrd="0" presId="urn:microsoft.com/office/officeart/2008/layout/HorizontalMultiLevelHierarchy"/>
    <dgm:cxn modelId="{184A7506-BAEE-47C6-9B51-CF13881362F0}" type="presParOf" srcId="{520F69C4-597D-4F93-954D-C758E6884C37}" destId="{DC119AEA-C5E8-49A4-BE17-48F771AF66AE}" srcOrd="0" destOrd="0" presId="urn:microsoft.com/office/officeart/2008/layout/HorizontalMultiLevelHierarchy"/>
    <dgm:cxn modelId="{140EDD3B-2899-436B-B46C-1A7D99CE2DD4}" type="presParOf" srcId="{520F69C4-597D-4F93-954D-C758E6884C37}" destId="{0AF302E6-706E-41E3-8E3A-BF600D041514}" srcOrd="1" destOrd="0" presId="urn:microsoft.com/office/officeart/2008/layout/HorizontalMultiLevelHierarchy"/>
    <dgm:cxn modelId="{79CA0ACF-E270-4C18-ACF2-A3F8CC4AC926}" type="presParOf" srcId="{F67FED75-4C73-4364-B834-BC13AF652812}" destId="{1CCA5B33-6566-4A0E-BE76-61AF2B7571D5}" srcOrd="4" destOrd="0" presId="urn:microsoft.com/office/officeart/2008/layout/HorizontalMultiLevelHierarchy"/>
    <dgm:cxn modelId="{E1122208-DECF-4AC3-A03F-0ADB1FB4726C}" type="presParOf" srcId="{1CCA5B33-6566-4A0E-BE76-61AF2B7571D5}" destId="{F0CE0890-88B2-4F16-95D7-A2E458C09963}" srcOrd="0" destOrd="0" presId="urn:microsoft.com/office/officeart/2008/layout/HorizontalMultiLevelHierarchy"/>
    <dgm:cxn modelId="{73FF0378-3E53-458C-BC5E-EAF1F0B5C47D}" type="presParOf" srcId="{F67FED75-4C73-4364-B834-BC13AF652812}" destId="{F440F3EC-C33F-4E7D-B482-FDBCB763A4E1}" srcOrd="5" destOrd="0" presId="urn:microsoft.com/office/officeart/2008/layout/HorizontalMultiLevelHierarchy"/>
    <dgm:cxn modelId="{7560C6E6-D678-402D-B59E-63470BD6CBA6}" type="presParOf" srcId="{F440F3EC-C33F-4E7D-B482-FDBCB763A4E1}" destId="{FFA3C3FD-99FA-4D8C-816E-001E873CA3DE}" srcOrd="0" destOrd="0" presId="urn:microsoft.com/office/officeart/2008/layout/HorizontalMultiLevelHierarchy"/>
    <dgm:cxn modelId="{F3EBBA2F-06D0-45B0-B01E-9CED0DF24796}" type="presParOf" srcId="{F440F3EC-C33F-4E7D-B482-FDBCB763A4E1}" destId="{9F55E856-5B35-46D8-82D4-1D5A74723D1F}" srcOrd="1" destOrd="0" presId="urn:microsoft.com/office/officeart/2008/layout/HorizontalMultiLevelHierarchy"/>
    <dgm:cxn modelId="{6D92E72A-8362-40F6-805B-1429053214F3}" type="presParOf" srcId="{F67FED75-4C73-4364-B834-BC13AF652812}" destId="{D31CFE38-CC0F-4036-9995-9E2C50CDD59D}" srcOrd="6" destOrd="0" presId="urn:microsoft.com/office/officeart/2008/layout/HorizontalMultiLevelHierarchy"/>
    <dgm:cxn modelId="{BB0641DF-1450-420C-A3E2-EAA3BE4B40DA}" type="presParOf" srcId="{D31CFE38-CC0F-4036-9995-9E2C50CDD59D}" destId="{8DDA4A23-9BA7-42DD-A58B-7B6B82753615}" srcOrd="0" destOrd="0" presId="urn:microsoft.com/office/officeart/2008/layout/HorizontalMultiLevelHierarchy"/>
    <dgm:cxn modelId="{D8200403-A908-4C6B-B7F7-3835A5BB9252}" type="presParOf" srcId="{F67FED75-4C73-4364-B834-BC13AF652812}" destId="{AAEE9292-269C-41BF-BE3C-392E1292ADDC}" srcOrd="7" destOrd="0" presId="urn:microsoft.com/office/officeart/2008/layout/HorizontalMultiLevelHierarchy"/>
    <dgm:cxn modelId="{B3B96BFE-C33A-4F85-BAA6-EDEF9B7DE703}" type="presParOf" srcId="{AAEE9292-269C-41BF-BE3C-392E1292ADDC}" destId="{B0D6B0E7-37E1-4A47-A3F6-EE2801A10D99}" srcOrd="0" destOrd="0" presId="urn:microsoft.com/office/officeart/2008/layout/HorizontalMultiLevelHierarchy"/>
    <dgm:cxn modelId="{B0B54630-68A2-4AD6-B28A-3A34A60E1CB7}" type="presParOf" srcId="{AAEE9292-269C-41BF-BE3C-392E1292ADDC}" destId="{EBBC0FF7-B363-4CA1-9D77-98A9E0071552}" srcOrd="1" destOrd="0" presId="urn:microsoft.com/office/officeart/2008/layout/HorizontalMultiLevelHierarchy"/>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5BED6-4A2F-4749-869D-29C3048CE23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pPr rtl="1"/>
          <a:endParaRPr lang="ar-IQ"/>
        </a:p>
      </dgm:t>
    </dgm:pt>
    <dgm:pt modelId="{F67FFBCC-EEAB-465F-81A3-2AC9339C7949}">
      <dgm:prSet phldrT="[نص]"/>
      <dgm:spPr/>
      <dgm:t>
        <a:bodyPr/>
        <a:lstStyle/>
        <a:p>
          <a:pPr rtl="1"/>
          <a:r>
            <a:rPr lang="en-US" b="1" dirty="0" smtClean="0"/>
            <a:t>Types of regression</a:t>
          </a:r>
          <a:endParaRPr lang="ar-IQ" dirty="0"/>
        </a:p>
      </dgm:t>
    </dgm:pt>
    <dgm:pt modelId="{C0530C1F-2F81-4097-BE48-D39DB75C0605}" type="parTrans" cxnId="{8784FCB7-B671-4DBB-9766-2226D63865CD}">
      <dgm:prSet/>
      <dgm:spPr/>
      <dgm:t>
        <a:bodyPr/>
        <a:lstStyle/>
        <a:p>
          <a:pPr rtl="1"/>
          <a:endParaRPr lang="ar-IQ"/>
        </a:p>
      </dgm:t>
    </dgm:pt>
    <dgm:pt modelId="{47771A8A-86EF-42B0-BD44-CAE13E649533}" type="sibTrans" cxnId="{8784FCB7-B671-4DBB-9766-2226D63865CD}">
      <dgm:prSet/>
      <dgm:spPr/>
      <dgm:t>
        <a:bodyPr/>
        <a:lstStyle/>
        <a:p>
          <a:pPr rtl="1"/>
          <a:endParaRPr lang="ar-IQ"/>
        </a:p>
      </dgm:t>
    </dgm:pt>
    <dgm:pt modelId="{0DA4C7F5-CD25-4F46-BC85-FC865E52703A}">
      <dgm:prSet phldrT="[نص]"/>
      <dgm:spPr/>
      <dgm:t>
        <a:bodyPr/>
        <a:lstStyle/>
        <a:p>
          <a:pPr rtl="1"/>
          <a:r>
            <a:rPr lang="ar-IQ" dirty="0" smtClean="0"/>
            <a:t>الانحدار غير خطي</a:t>
          </a:r>
          <a:endParaRPr lang="ar-IQ" dirty="0"/>
        </a:p>
      </dgm:t>
    </dgm:pt>
    <dgm:pt modelId="{8FCC8977-AF9B-4C84-A66B-D050C1104E52}" type="parTrans" cxnId="{811409E9-29E2-49A1-9C2A-92BA3824CC6B}">
      <dgm:prSet/>
      <dgm:spPr/>
      <dgm:t>
        <a:bodyPr/>
        <a:lstStyle/>
        <a:p>
          <a:pPr rtl="1"/>
          <a:endParaRPr lang="ar-IQ"/>
        </a:p>
      </dgm:t>
    </dgm:pt>
    <dgm:pt modelId="{FC6C2BC9-9722-4C25-9A25-83B2E55B320D}" type="sibTrans" cxnId="{811409E9-29E2-49A1-9C2A-92BA3824CC6B}">
      <dgm:prSet/>
      <dgm:spPr/>
      <dgm:t>
        <a:bodyPr/>
        <a:lstStyle/>
        <a:p>
          <a:pPr rtl="1"/>
          <a:endParaRPr lang="ar-IQ"/>
        </a:p>
      </dgm:t>
    </dgm:pt>
    <dgm:pt modelId="{1DCCA389-83F3-4C95-8EF2-4111ED864373}">
      <dgm:prSet phldrT="[نص]"/>
      <dgm:spPr/>
      <dgm:t>
        <a:bodyPr/>
        <a:lstStyle/>
        <a:p>
          <a:pPr rtl="1"/>
          <a:r>
            <a:rPr lang="ar-IQ" dirty="0" smtClean="0"/>
            <a:t>الانحدار الخطي</a:t>
          </a:r>
          <a:endParaRPr lang="ar-IQ" dirty="0"/>
        </a:p>
      </dgm:t>
    </dgm:pt>
    <dgm:pt modelId="{335240A7-B22B-4CD4-873F-B0D6AC564C60}" type="parTrans" cxnId="{05505DE5-1E1C-43CA-BDB8-DE2398DB1058}">
      <dgm:prSet/>
      <dgm:spPr/>
      <dgm:t>
        <a:bodyPr/>
        <a:lstStyle/>
        <a:p>
          <a:pPr rtl="1"/>
          <a:endParaRPr lang="ar-IQ"/>
        </a:p>
      </dgm:t>
    </dgm:pt>
    <dgm:pt modelId="{3F12E082-A4A9-40E5-ABE8-C53A97200A8D}" type="sibTrans" cxnId="{05505DE5-1E1C-43CA-BDB8-DE2398DB1058}">
      <dgm:prSet/>
      <dgm:spPr/>
      <dgm:t>
        <a:bodyPr/>
        <a:lstStyle/>
        <a:p>
          <a:pPr rtl="1"/>
          <a:endParaRPr lang="ar-IQ"/>
        </a:p>
      </dgm:t>
    </dgm:pt>
    <dgm:pt modelId="{67D66757-EA74-4486-863B-67E25D73423A}">
      <dgm:prSet/>
      <dgm:spPr/>
      <dgm:t>
        <a:bodyPr/>
        <a:lstStyle/>
        <a:p>
          <a:pPr rtl="1"/>
          <a:r>
            <a:rPr lang="arn-CL" dirty="0" smtClean="0"/>
            <a:t>Simple regression </a:t>
          </a:r>
          <a:endParaRPr lang="ar-IQ" dirty="0"/>
        </a:p>
      </dgm:t>
    </dgm:pt>
    <dgm:pt modelId="{BEE59108-4040-4272-BA9D-E0BA4E51A9FB}" type="parTrans" cxnId="{C92B56AF-92E0-4B52-98CA-FAC019CEC91A}">
      <dgm:prSet/>
      <dgm:spPr/>
      <dgm:t>
        <a:bodyPr/>
        <a:lstStyle/>
        <a:p>
          <a:pPr rtl="1"/>
          <a:endParaRPr lang="ar-IQ"/>
        </a:p>
      </dgm:t>
    </dgm:pt>
    <dgm:pt modelId="{88D84CEB-7E72-4418-87EA-C1C8F7E7AE4E}" type="sibTrans" cxnId="{C92B56AF-92E0-4B52-98CA-FAC019CEC91A}">
      <dgm:prSet/>
      <dgm:spPr/>
      <dgm:t>
        <a:bodyPr/>
        <a:lstStyle/>
        <a:p>
          <a:pPr rtl="1"/>
          <a:endParaRPr lang="ar-IQ"/>
        </a:p>
      </dgm:t>
    </dgm:pt>
    <dgm:pt modelId="{CF293E36-9CA6-44FA-8840-87B95F49EFF6}">
      <dgm:prSet/>
      <dgm:spPr/>
      <dgm:t>
        <a:bodyPr/>
        <a:lstStyle/>
        <a:p>
          <a:pPr rtl="1"/>
          <a:r>
            <a:rPr lang="en-US" smtClean="0"/>
            <a:t>General model or Multiple regression</a:t>
          </a:r>
          <a:endParaRPr lang="ar-IQ"/>
        </a:p>
      </dgm:t>
    </dgm:pt>
    <dgm:pt modelId="{E935460C-004D-49F2-89EF-CAA67A3980AE}" type="parTrans" cxnId="{7FCC0B36-73B1-47A8-8E8C-13A706DAA047}">
      <dgm:prSet/>
      <dgm:spPr/>
      <dgm:t>
        <a:bodyPr/>
        <a:lstStyle/>
        <a:p>
          <a:pPr rtl="1"/>
          <a:endParaRPr lang="ar-IQ"/>
        </a:p>
      </dgm:t>
    </dgm:pt>
    <dgm:pt modelId="{858A7139-E996-4BC0-8345-93310911716E}" type="sibTrans" cxnId="{7FCC0B36-73B1-47A8-8E8C-13A706DAA047}">
      <dgm:prSet/>
      <dgm:spPr/>
      <dgm:t>
        <a:bodyPr/>
        <a:lstStyle/>
        <a:p>
          <a:pPr rtl="1"/>
          <a:endParaRPr lang="ar-IQ"/>
        </a:p>
      </dgm:t>
    </dgm:pt>
    <dgm:pt modelId="{61ED515A-149E-4B75-B7E7-2CEE1F729D80}" type="pres">
      <dgm:prSet presAssocID="{CD95BED6-4A2F-4749-869D-29C3048CE233}" presName="hierChild1" presStyleCnt="0">
        <dgm:presLayoutVars>
          <dgm:chPref val="1"/>
          <dgm:dir/>
          <dgm:animOne val="branch"/>
          <dgm:animLvl val="lvl"/>
          <dgm:resizeHandles/>
        </dgm:presLayoutVars>
      </dgm:prSet>
      <dgm:spPr/>
      <dgm:t>
        <a:bodyPr/>
        <a:lstStyle/>
        <a:p>
          <a:pPr rtl="1"/>
          <a:endParaRPr lang="ar-IQ"/>
        </a:p>
      </dgm:t>
    </dgm:pt>
    <dgm:pt modelId="{5BFA5F7D-FFE3-4D0D-9E17-EBFDF8B7E0D0}" type="pres">
      <dgm:prSet presAssocID="{F67FFBCC-EEAB-465F-81A3-2AC9339C7949}" presName="hierRoot1" presStyleCnt="0"/>
      <dgm:spPr/>
    </dgm:pt>
    <dgm:pt modelId="{95B6C9B4-23BF-4739-B708-6F8035306C1C}" type="pres">
      <dgm:prSet presAssocID="{F67FFBCC-EEAB-465F-81A3-2AC9339C7949}" presName="composite" presStyleCnt="0"/>
      <dgm:spPr/>
    </dgm:pt>
    <dgm:pt modelId="{29793A89-8869-49D2-B22B-F610588BCECE}" type="pres">
      <dgm:prSet presAssocID="{F67FFBCC-EEAB-465F-81A3-2AC9339C7949}" presName="background" presStyleLbl="node0" presStyleIdx="0" presStyleCnt="1"/>
      <dgm:spPr/>
    </dgm:pt>
    <dgm:pt modelId="{7308E51F-4C31-4E7D-95E2-54905D500707}" type="pres">
      <dgm:prSet presAssocID="{F67FFBCC-EEAB-465F-81A3-2AC9339C7949}" presName="text" presStyleLbl="fgAcc0" presStyleIdx="0" presStyleCnt="1">
        <dgm:presLayoutVars>
          <dgm:chPref val="3"/>
        </dgm:presLayoutVars>
      </dgm:prSet>
      <dgm:spPr/>
      <dgm:t>
        <a:bodyPr/>
        <a:lstStyle/>
        <a:p>
          <a:pPr rtl="1"/>
          <a:endParaRPr lang="ar-IQ"/>
        </a:p>
      </dgm:t>
    </dgm:pt>
    <dgm:pt modelId="{C97FD46A-84F3-4C9B-94D6-2D408F1FBDEB}" type="pres">
      <dgm:prSet presAssocID="{F67FFBCC-EEAB-465F-81A3-2AC9339C7949}" presName="hierChild2" presStyleCnt="0"/>
      <dgm:spPr/>
    </dgm:pt>
    <dgm:pt modelId="{5CE51293-C99A-48EB-BD2A-B2E076702E0F}" type="pres">
      <dgm:prSet presAssocID="{8FCC8977-AF9B-4C84-A66B-D050C1104E52}" presName="Name10" presStyleLbl="parChTrans1D2" presStyleIdx="0" presStyleCnt="2"/>
      <dgm:spPr/>
      <dgm:t>
        <a:bodyPr/>
        <a:lstStyle/>
        <a:p>
          <a:pPr rtl="1"/>
          <a:endParaRPr lang="ar-IQ"/>
        </a:p>
      </dgm:t>
    </dgm:pt>
    <dgm:pt modelId="{B482D744-1671-4B30-BF4C-A6CAE3CA2FEE}" type="pres">
      <dgm:prSet presAssocID="{0DA4C7F5-CD25-4F46-BC85-FC865E52703A}" presName="hierRoot2" presStyleCnt="0"/>
      <dgm:spPr/>
    </dgm:pt>
    <dgm:pt modelId="{E67A23A4-9D8D-4C54-8631-0988DE9BC78F}" type="pres">
      <dgm:prSet presAssocID="{0DA4C7F5-CD25-4F46-BC85-FC865E52703A}" presName="composite2" presStyleCnt="0"/>
      <dgm:spPr/>
    </dgm:pt>
    <dgm:pt modelId="{8844D444-D825-4BFE-AF79-1791AE54555F}" type="pres">
      <dgm:prSet presAssocID="{0DA4C7F5-CD25-4F46-BC85-FC865E52703A}" presName="background2" presStyleLbl="node2" presStyleIdx="0" presStyleCnt="2"/>
      <dgm:spPr/>
    </dgm:pt>
    <dgm:pt modelId="{23820B2A-3A61-4FE2-8853-547574978FB8}" type="pres">
      <dgm:prSet presAssocID="{0DA4C7F5-CD25-4F46-BC85-FC865E52703A}" presName="text2" presStyleLbl="fgAcc2" presStyleIdx="0" presStyleCnt="2" custLinFactNeighborX="-18990" custLinFactNeighborY="5966">
        <dgm:presLayoutVars>
          <dgm:chPref val="3"/>
        </dgm:presLayoutVars>
      </dgm:prSet>
      <dgm:spPr/>
      <dgm:t>
        <a:bodyPr/>
        <a:lstStyle/>
        <a:p>
          <a:pPr rtl="1"/>
          <a:endParaRPr lang="ar-IQ"/>
        </a:p>
      </dgm:t>
    </dgm:pt>
    <dgm:pt modelId="{72A9173C-3C2B-4C6E-97D9-E018EC4D7F77}" type="pres">
      <dgm:prSet presAssocID="{0DA4C7F5-CD25-4F46-BC85-FC865E52703A}" presName="hierChild3" presStyleCnt="0"/>
      <dgm:spPr/>
    </dgm:pt>
    <dgm:pt modelId="{9B5D9DFD-17A1-40E7-9A06-C69F40EC3973}" type="pres">
      <dgm:prSet presAssocID="{335240A7-B22B-4CD4-873F-B0D6AC564C60}" presName="Name10" presStyleLbl="parChTrans1D2" presStyleIdx="1" presStyleCnt="2"/>
      <dgm:spPr/>
      <dgm:t>
        <a:bodyPr/>
        <a:lstStyle/>
        <a:p>
          <a:pPr rtl="1"/>
          <a:endParaRPr lang="ar-IQ"/>
        </a:p>
      </dgm:t>
    </dgm:pt>
    <dgm:pt modelId="{D7F09826-84AC-490D-B9C2-FFA5380039BC}" type="pres">
      <dgm:prSet presAssocID="{1DCCA389-83F3-4C95-8EF2-4111ED864373}" presName="hierRoot2" presStyleCnt="0"/>
      <dgm:spPr/>
    </dgm:pt>
    <dgm:pt modelId="{0362601F-B7FF-4F53-99A9-5B029183F3E2}" type="pres">
      <dgm:prSet presAssocID="{1DCCA389-83F3-4C95-8EF2-4111ED864373}" presName="composite2" presStyleCnt="0"/>
      <dgm:spPr/>
    </dgm:pt>
    <dgm:pt modelId="{8AB14BA7-E36D-47D0-A8A6-F755A54D8395}" type="pres">
      <dgm:prSet presAssocID="{1DCCA389-83F3-4C95-8EF2-4111ED864373}" presName="background2" presStyleLbl="node2" presStyleIdx="1" presStyleCnt="2"/>
      <dgm:spPr/>
    </dgm:pt>
    <dgm:pt modelId="{7D1C50CC-4507-4428-AF33-0B2218BC6D12}" type="pres">
      <dgm:prSet presAssocID="{1DCCA389-83F3-4C95-8EF2-4111ED864373}" presName="text2" presStyleLbl="fgAcc2" presStyleIdx="1" presStyleCnt="2" custLinFactNeighborX="44355" custLinFactNeighborY="5966">
        <dgm:presLayoutVars>
          <dgm:chPref val="3"/>
        </dgm:presLayoutVars>
      </dgm:prSet>
      <dgm:spPr/>
      <dgm:t>
        <a:bodyPr/>
        <a:lstStyle/>
        <a:p>
          <a:pPr rtl="1"/>
          <a:endParaRPr lang="ar-IQ"/>
        </a:p>
      </dgm:t>
    </dgm:pt>
    <dgm:pt modelId="{47897307-6F3A-4654-98A7-56CE0CD84CA2}" type="pres">
      <dgm:prSet presAssocID="{1DCCA389-83F3-4C95-8EF2-4111ED864373}" presName="hierChild3" presStyleCnt="0"/>
      <dgm:spPr/>
    </dgm:pt>
    <dgm:pt modelId="{F50EFB36-B161-4049-A5E3-31C341535097}" type="pres">
      <dgm:prSet presAssocID="{E935460C-004D-49F2-89EF-CAA67A3980AE}" presName="Name17" presStyleLbl="parChTrans1D3" presStyleIdx="0" presStyleCnt="2"/>
      <dgm:spPr/>
      <dgm:t>
        <a:bodyPr/>
        <a:lstStyle/>
        <a:p>
          <a:pPr rtl="1"/>
          <a:endParaRPr lang="ar-IQ"/>
        </a:p>
      </dgm:t>
    </dgm:pt>
    <dgm:pt modelId="{09F99DEC-3A2A-41A1-B35D-B993B9C5A451}" type="pres">
      <dgm:prSet presAssocID="{CF293E36-9CA6-44FA-8840-87B95F49EFF6}" presName="hierRoot3" presStyleCnt="0"/>
      <dgm:spPr/>
    </dgm:pt>
    <dgm:pt modelId="{4892F6C0-F9B0-4A2F-ACE0-72C9D192A071}" type="pres">
      <dgm:prSet presAssocID="{CF293E36-9CA6-44FA-8840-87B95F49EFF6}" presName="composite3" presStyleCnt="0"/>
      <dgm:spPr/>
    </dgm:pt>
    <dgm:pt modelId="{B0626CFF-CBC0-4EA2-BE81-08355E5BE039}" type="pres">
      <dgm:prSet presAssocID="{CF293E36-9CA6-44FA-8840-87B95F49EFF6}" presName="background3" presStyleLbl="node3" presStyleIdx="0" presStyleCnt="2"/>
      <dgm:spPr/>
    </dgm:pt>
    <dgm:pt modelId="{6A5C1905-8BD9-449C-8DB2-4540B4276D31}" type="pres">
      <dgm:prSet presAssocID="{CF293E36-9CA6-44FA-8840-87B95F49EFF6}" presName="text3" presStyleLbl="fgAcc3" presStyleIdx="0" presStyleCnt="2" custLinFactNeighborX="16837" custLinFactNeighborY="6695">
        <dgm:presLayoutVars>
          <dgm:chPref val="3"/>
        </dgm:presLayoutVars>
      </dgm:prSet>
      <dgm:spPr/>
      <dgm:t>
        <a:bodyPr/>
        <a:lstStyle/>
        <a:p>
          <a:pPr rtl="1"/>
          <a:endParaRPr lang="ar-IQ"/>
        </a:p>
      </dgm:t>
    </dgm:pt>
    <dgm:pt modelId="{4E46CA19-AB58-4A9E-AF0B-00912BCEF0FD}" type="pres">
      <dgm:prSet presAssocID="{CF293E36-9CA6-44FA-8840-87B95F49EFF6}" presName="hierChild4" presStyleCnt="0"/>
      <dgm:spPr/>
    </dgm:pt>
    <dgm:pt modelId="{FA31A983-6D62-4BD9-AF1A-CB277BA60786}" type="pres">
      <dgm:prSet presAssocID="{BEE59108-4040-4272-BA9D-E0BA4E51A9FB}" presName="Name17" presStyleLbl="parChTrans1D3" presStyleIdx="1" presStyleCnt="2"/>
      <dgm:spPr/>
      <dgm:t>
        <a:bodyPr/>
        <a:lstStyle/>
        <a:p>
          <a:pPr rtl="1"/>
          <a:endParaRPr lang="ar-IQ"/>
        </a:p>
      </dgm:t>
    </dgm:pt>
    <dgm:pt modelId="{9E3AE1E3-B58D-4D8A-88CB-63C8409DB534}" type="pres">
      <dgm:prSet presAssocID="{67D66757-EA74-4486-863B-67E25D73423A}" presName="hierRoot3" presStyleCnt="0"/>
      <dgm:spPr/>
    </dgm:pt>
    <dgm:pt modelId="{2FBBD43E-8E2F-44CA-A449-9FF3F45FC9B4}" type="pres">
      <dgm:prSet presAssocID="{67D66757-EA74-4486-863B-67E25D73423A}" presName="composite3" presStyleCnt="0"/>
      <dgm:spPr/>
    </dgm:pt>
    <dgm:pt modelId="{FABC9F18-E284-437A-9F98-942D6CD2F48E}" type="pres">
      <dgm:prSet presAssocID="{67D66757-EA74-4486-863B-67E25D73423A}" presName="background3" presStyleLbl="node3" presStyleIdx="1" presStyleCnt="2"/>
      <dgm:spPr/>
    </dgm:pt>
    <dgm:pt modelId="{0B417BE1-06D1-4D5E-8521-48688471BCC7}" type="pres">
      <dgm:prSet presAssocID="{67D66757-EA74-4486-863B-67E25D73423A}" presName="text3" presStyleLbl="fgAcc3" presStyleIdx="1" presStyleCnt="2" custLinFactNeighborX="22019" custLinFactNeighborY="-261">
        <dgm:presLayoutVars>
          <dgm:chPref val="3"/>
        </dgm:presLayoutVars>
      </dgm:prSet>
      <dgm:spPr/>
      <dgm:t>
        <a:bodyPr/>
        <a:lstStyle/>
        <a:p>
          <a:pPr rtl="1"/>
          <a:endParaRPr lang="ar-IQ"/>
        </a:p>
      </dgm:t>
    </dgm:pt>
    <dgm:pt modelId="{9A7F5A71-7AA0-4D56-B7E9-888C8ABD1AF2}" type="pres">
      <dgm:prSet presAssocID="{67D66757-EA74-4486-863B-67E25D73423A}" presName="hierChild4" presStyleCnt="0"/>
      <dgm:spPr/>
    </dgm:pt>
  </dgm:ptLst>
  <dgm:cxnLst>
    <dgm:cxn modelId="{7FCC0B36-73B1-47A8-8E8C-13A706DAA047}" srcId="{1DCCA389-83F3-4C95-8EF2-4111ED864373}" destId="{CF293E36-9CA6-44FA-8840-87B95F49EFF6}" srcOrd="0" destOrd="0" parTransId="{E935460C-004D-49F2-89EF-CAA67A3980AE}" sibTransId="{858A7139-E996-4BC0-8345-93310911716E}"/>
    <dgm:cxn modelId="{811409E9-29E2-49A1-9C2A-92BA3824CC6B}" srcId="{F67FFBCC-EEAB-465F-81A3-2AC9339C7949}" destId="{0DA4C7F5-CD25-4F46-BC85-FC865E52703A}" srcOrd="0" destOrd="0" parTransId="{8FCC8977-AF9B-4C84-A66B-D050C1104E52}" sibTransId="{FC6C2BC9-9722-4C25-9A25-83B2E55B320D}"/>
    <dgm:cxn modelId="{26A9F8EA-ECF9-4ACC-8539-A2D534AA8D1D}" type="presOf" srcId="{335240A7-B22B-4CD4-873F-B0D6AC564C60}" destId="{9B5D9DFD-17A1-40E7-9A06-C69F40EC3973}" srcOrd="0" destOrd="0" presId="urn:microsoft.com/office/officeart/2005/8/layout/hierarchy1"/>
    <dgm:cxn modelId="{BC595611-EDC6-46BD-8352-FD68DAC93177}" type="presOf" srcId="{BEE59108-4040-4272-BA9D-E0BA4E51A9FB}" destId="{FA31A983-6D62-4BD9-AF1A-CB277BA60786}" srcOrd="0" destOrd="0" presId="urn:microsoft.com/office/officeart/2005/8/layout/hierarchy1"/>
    <dgm:cxn modelId="{3A57294D-F4BE-473F-B014-6980B172F150}" type="presOf" srcId="{1DCCA389-83F3-4C95-8EF2-4111ED864373}" destId="{7D1C50CC-4507-4428-AF33-0B2218BC6D12}" srcOrd="0" destOrd="0" presId="urn:microsoft.com/office/officeart/2005/8/layout/hierarchy1"/>
    <dgm:cxn modelId="{8784FCB7-B671-4DBB-9766-2226D63865CD}" srcId="{CD95BED6-4A2F-4749-869D-29C3048CE233}" destId="{F67FFBCC-EEAB-465F-81A3-2AC9339C7949}" srcOrd="0" destOrd="0" parTransId="{C0530C1F-2F81-4097-BE48-D39DB75C0605}" sibTransId="{47771A8A-86EF-42B0-BD44-CAE13E649533}"/>
    <dgm:cxn modelId="{D83CEB77-D966-4F42-86CD-7F19D95E17D3}" type="presOf" srcId="{CF293E36-9CA6-44FA-8840-87B95F49EFF6}" destId="{6A5C1905-8BD9-449C-8DB2-4540B4276D31}" srcOrd="0" destOrd="0" presId="urn:microsoft.com/office/officeart/2005/8/layout/hierarchy1"/>
    <dgm:cxn modelId="{05505DE5-1E1C-43CA-BDB8-DE2398DB1058}" srcId="{F67FFBCC-EEAB-465F-81A3-2AC9339C7949}" destId="{1DCCA389-83F3-4C95-8EF2-4111ED864373}" srcOrd="1" destOrd="0" parTransId="{335240A7-B22B-4CD4-873F-B0D6AC564C60}" sibTransId="{3F12E082-A4A9-40E5-ABE8-C53A97200A8D}"/>
    <dgm:cxn modelId="{CCA421DB-26F1-4229-A655-5E0A2EE2153A}" type="presOf" srcId="{8FCC8977-AF9B-4C84-A66B-D050C1104E52}" destId="{5CE51293-C99A-48EB-BD2A-B2E076702E0F}" srcOrd="0" destOrd="0" presId="urn:microsoft.com/office/officeart/2005/8/layout/hierarchy1"/>
    <dgm:cxn modelId="{3CE6B90B-4F2D-43A4-AF31-A77322BFFB4A}" type="presOf" srcId="{E935460C-004D-49F2-89EF-CAA67A3980AE}" destId="{F50EFB36-B161-4049-A5E3-31C341535097}" srcOrd="0" destOrd="0" presId="urn:microsoft.com/office/officeart/2005/8/layout/hierarchy1"/>
    <dgm:cxn modelId="{5E1C4D08-159E-4F36-B366-AF9B32F3F0AA}" type="presOf" srcId="{0DA4C7F5-CD25-4F46-BC85-FC865E52703A}" destId="{23820B2A-3A61-4FE2-8853-547574978FB8}" srcOrd="0" destOrd="0" presId="urn:microsoft.com/office/officeart/2005/8/layout/hierarchy1"/>
    <dgm:cxn modelId="{F323C6FD-3026-4861-A7A1-918116FEE3C6}" type="presOf" srcId="{CD95BED6-4A2F-4749-869D-29C3048CE233}" destId="{61ED515A-149E-4B75-B7E7-2CEE1F729D80}" srcOrd="0" destOrd="0" presId="urn:microsoft.com/office/officeart/2005/8/layout/hierarchy1"/>
    <dgm:cxn modelId="{C92B56AF-92E0-4B52-98CA-FAC019CEC91A}" srcId="{1DCCA389-83F3-4C95-8EF2-4111ED864373}" destId="{67D66757-EA74-4486-863B-67E25D73423A}" srcOrd="1" destOrd="0" parTransId="{BEE59108-4040-4272-BA9D-E0BA4E51A9FB}" sibTransId="{88D84CEB-7E72-4418-87EA-C1C8F7E7AE4E}"/>
    <dgm:cxn modelId="{66B96D81-61B5-4CE0-AE35-F09F605770D8}" type="presOf" srcId="{F67FFBCC-EEAB-465F-81A3-2AC9339C7949}" destId="{7308E51F-4C31-4E7D-95E2-54905D500707}" srcOrd="0" destOrd="0" presId="urn:microsoft.com/office/officeart/2005/8/layout/hierarchy1"/>
    <dgm:cxn modelId="{B48C2AA6-E86E-4C0B-ADAB-FBDF8CC2D621}" type="presOf" srcId="{67D66757-EA74-4486-863B-67E25D73423A}" destId="{0B417BE1-06D1-4D5E-8521-48688471BCC7}" srcOrd="0" destOrd="0" presId="urn:microsoft.com/office/officeart/2005/8/layout/hierarchy1"/>
    <dgm:cxn modelId="{9FEC53A0-ED08-4944-ABD0-F1F88CAAA8DF}" type="presParOf" srcId="{61ED515A-149E-4B75-B7E7-2CEE1F729D80}" destId="{5BFA5F7D-FFE3-4D0D-9E17-EBFDF8B7E0D0}" srcOrd="0" destOrd="0" presId="urn:microsoft.com/office/officeart/2005/8/layout/hierarchy1"/>
    <dgm:cxn modelId="{99AA7EE5-9872-42B4-B479-4B8EDFBC0B19}" type="presParOf" srcId="{5BFA5F7D-FFE3-4D0D-9E17-EBFDF8B7E0D0}" destId="{95B6C9B4-23BF-4739-B708-6F8035306C1C}" srcOrd="0" destOrd="0" presId="urn:microsoft.com/office/officeart/2005/8/layout/hierarchy1"/>
    <dgm:cxn modelId="{EA7BC452-DE1A-4133-B61D-A3FEDE6E8AAD}" type="presParOf" srcId="{95B6C9B4-23BF-4739-B708-6F8035306C1C}" destId="{29793A89-8869-49D2-B22B-F610588BCECE}" srcOrd="0" destOrd="0" presId="urn:microsoft.com/office/officeart/2005/8/layout/hierarchy1"/>
    <dgm:cxn modelId="{53321843-CFDC-433C-BDE2-2B027C16D1CC}" type="presParOf" srcId="{95B6C9B4-23BF-4739-B708-6F8035306C1C}" destId="{7308E51F-4C31-4E7D-95E2-54905D500707}" srcOrd="1" destOrd="0" presId="urn:microsoft.com/office/officeart/2005/8/layout/hierarchy1"/>
    <dgm:cxn modelId="{27BDF39F-83FC-4809-973E-7A9EE441610A}" type="presParOf" srcId="{5BFA5F7D-FFE3-4D0D-9E17-EBFDF8B7E0D0}" destId="{C97FD46A-84F3-4C9B-94D6-2D408F1FBDEB}" srcOrd="1" destOrd="0" presId="urn:microsoft.com/office/officeart/2005/8/layout/hierarchy1"/>
    <dgm:cxn modelId="{3E59BCF3-088C-4B0A-B8B3-8673D68ECAF5}" type="presParOf" srcId="{C97FD46A-84F3-4C9B-94D6-2D408F1FBDEB}" destId="{5CE51293-C99A-48EB-BD2A-B2E076702E0F}" srcOrd="0" destOrd="0" presId="urn:microsoft.com/office/officeart/2005/8/layout/hierarchy1"/>
    <dgm:cxn modelId="{A7D865C6-8780-47A4-BE22-EC4FBADC2B3B}" type="presParOf" srcId="{C97FD46A-84F3-4C9B-94D6-2D408F1FBDEB}" destId="{B482D744-1671-4B30-BF4C-A6CAE3CA2FEE}" srcOrd="1" destOrd="0" presId="urn:microsoft.com/office/officeart/2005/8/layout/hierarchy1"/>
    <dgm:cxn modelId="{4D122B7A-0A09-4EFB-8DEE-AC3966651723}" type="presParOf" srcId="{B482D744-1671-4B30-BF4C-A6CAE3CA2FEE}" destId="{E67A23A4-9D8D-4C54-8631-0988DE9BC78F}" srcOrd="0" destOrd="0" presId="urn:microsoft.com/office/officeart/2005/8/layout/hierarchy1"/>
    <dgm:cxn modelId="{93AD287C-02CB-4B3A-BB99-9126BDB635CC}" type="presParOf" srcId="{E67A23A4-9D8D-4C54-8631-0988DE9BC78F}" destId="{8844D444-D825-4BFE-AF79-1791AE54555F}" srcOrd="0" destOrd="0" presId="urn:microsoft.com/office/officeart/2005/8/layout/hierarchy1"/>
    <dgm:cxn modelId="{0765F878-04A4-40B2-9BFA-098FB43EDD47}" type="presParOf" srcId="{E67A23A4-9D8D-4C54-8631-0988DE9BC78F}" destId="{23820B2A-3A61-4FE2-8853-547574978FB8}" srcOrd="1" destOrd="0" presId="urn:microsoft.com/office/officeart/2005/8/layout/hierarchy1"/>
    <dgm:cxn modelId="{C17812F7-0A65-453E-858A-F601AB2CB7B9}" type="presParOf" srcId="{B482D744-1671-4B30-BF4C-A6CAE3CA2FEE}" destId="{72A9173C-3C2B-4C6E-97D9-E018EC4D7F77}" srcOrd="1" destOrd="0" presId="urn:microsoft.com/office/officeart/2005/8/layout/hierarchy1"/>
    <dgm:cxn modelId="{0D58DE15-B630-44BC-B749-48A13A90ABE0}" type="presParOf" srcId="{C97FD46A-84F3-4C9B-94D6-2D408F1FBDEB}" destId="{9B5D9DFD-17A1-40E7-9A06-C69F40EC3973}" srcOrd="2" destOrd="0" presId="urn:microsoft.com/office/officeart/2005/8/layout/hierarchy1"/>
    <dgm:cxn modelId="{7824018B-5D65-4EDF-A096-49068A072E86}" type="presParOf" srcId="{C97FD46A-84F3-4C9B-94D6-2D408F1FBDEB}" destId="{D7F09826-84AC-490D-B9C2-FFA5380039BC}" srcOrd="3" destOrd="0" presId="urn:microsoft.com/office/officeart/2005/8/layout/hierarchy1"/>
    <dgm:cxn modelId="{2340D83B-37DE-45C0-BD14-0B353358D3EA}" type="presParOf" srcId="{D7F09826-84AC-490D-B9C2-FFA5380039BC}" destId="{0362601F-B7FF-4F53-99A9-5B029183F3E2}" srcOrd="0" destOrd="0" presId="urn:microsoft.com/office/officeart/2005/8/layout/hierarchy1"/>
    <dgm:cxn modelId="{7FF3C4D0-6D21-4048-8840-AE964D6F5FD5}" type="presParOf" srcId="{0362601F-B7FF-4F53-99A9-5B029183F3E2}" destId="{8AB14BA7-E36D-47D0-A8A6-F755A54D8395}" srcOrd="0" destOrd="0" presId="urn:microsoft.com/office/officeart/2005/8/layout/hierarchy1"/>
    <dgm:cxn modelId="{5A658270-A1D2-428B-9282-CBBF1D94F27D}" type="presParOf" srcId="{0362601F-B7FF-4F53-99A9-5B029183F3E2}" destId="{7D1C50CC-4507-4428-AF33-0B2218BC6D12}" srcOrd="1" destOrd="0" presId="urn:microsoft.com/office/officeart/2005/8/layout/hierarchy1"/>
    <dgm:cxn modelId="{26E6B66C-D0AD-410D-881A-8E7B3510FE38}" type="presParOf" srcId="{D7F09826-84AC-490D-B9C2-FFA5380039BC}" destId="{47897307-6F3A-4654-98A7-56CE0CD84CA2}" srcOrd="1" destOrd="0" presId="urn:microsoft.com/office/officeart/2005/8/layout/hierarchy1"/>
    <dgm:cxn modelId="{DB2FFC4A-2ABA-4807-945E-0B50022B8374}" type="presParOf" srcId="{47897307-6F3A-4654-98A7-56CE0CD84CA2}" destId="{F50EFB36-B161-4049-A5E3-31C341535097}" srcOrd="0" destOrd="0" presId="urn:microsoft.com/office/officeart/2005/8/layout/hierarchy1"/>
    <dgm:cxn modelId="{78481848-4F84-4EF0-88BA-90070A69F107}" type="presParOf" srcId="{47897307-6F3A-4654-98A7-56CE0CD84CA2}" destId="{09F99DEC-3A2A-41A1-B35D-B993B9C5A451}" srcOrd="1" destOrd="0" presId="urn:microsoft.com/office/officeart/2005/8/layout/hierarchy1"/>
    <dgm:cxn modelId="{DEA9AE8E-60E1-48D7-9BD1-A361A3B4BE5B}" type="presParOf" srcId="{09F99DEC-3A2A-41A1-B35D-B993B9C5A451}" destId="{4892F6C0-F9B0-4A2F-ACE0-72C9D192A071}" srcOrd="0" destOrd="0" presId="urn:microsoft.com/office/officeart/2005/8/layout/hierarchy1"/>
    <dgm:cxn modelId="{74063A94-9193-4212-9A86-17D2DC7B6EBD}" type="presParOf" srcId="{4892F6C0-F9B0-4A2F-ACE0-72C9D192A071}" destId="{B0626CFF-CBC0-4EA2-BE81-08355E5BE039}" srcOrd="0" destOrd="0" presId="urn:microsoft.com/office/officeart/2005/8/layout/hierarchy1"/>
    <dgm:cxn modelId="{91B22067-E567-4BD7-99EF-E409A5CECBE9}" type="presParOf" srcId="{4892F6C0-F9B0-4A2F-ACE0-72C9D192A071}" destId="{6A5C1905-8BD9-449C-8DB2-4540B4276D31}" srcOrd="1" destOrd="0" presId="urn:microsoft.com/office/officeart/2005/8/layout/hierarchy1"/>
    <dgm:cxn modelId="{EC52D724-DEE0-4AF6-A743-5FDEC72FD2DF}" type="presParOf" srcId="{09F99DEC-3A2A-41A1-B35D-B993B9C5A451}" destId="{4E46CA19-AB58-4A9E-AF0B-00912BCEF0FD}" srcOrd="1" destOrd="0" presId="urn:microsoft.com/office/officeart/2005/8/layout/hierarchy1"/>
    <dgm:cxn modelId="{AE578C40-93CC-486F-B34E-1F80BF0564CF}" type="presParOf" srcId="{47897307-6F3A-4654-98A7-56CE0CD84CA2}" destId="{FA31A983-6D62-4BD9-AF1A-CB277BA60786}" srcOrd="2" destOrd="0" presId="urn:microsoft.com/office/officeart/2005/8/layout/hierarchy1"/>
    <dgm:cxn modelId="{3B0DE5D4-BD16-4F94-82C5-3626357F0BDE}" type="presParOf" srcId="{47897307-6F3A-4654-98A7-56CE0CD84CA2}" destId="{9E3AE1E3-B58D-4D8A-88CB-63C8409DB534}" srcOrd="3" destOrd="0" presId="urn:microsoft.com/office/officeart/2005/8/layout/hierarchy1"/>
    <dgm:cxn modelId="{CB73DD88-0821-479B-B274-A50BECB6505B}" type="presParOf" srcId="{9E3AE1E3-B58D-4D8A-88CB-63C8409DB534}" destId="{2FBBD43E-8E2F-44CA-A449-9FF3F45FC9B4}" srcOrd="0" destOrd="0" presId="urn:microsoft.com/office/officeart/2005/8/layout/hierarchy1"/>
    <dgm:cxn modelId="{97EA4DCD-4B30-4ED6-94E8-14E801093540}" type="presParOf" srcId="{2FBBD43E-8E2F-44CA-A449-9FF3F45FC9B4}" destId="{FABC9F18-E284-437A-9F98-942D6CD2F48E}" srcOrd="0" destOrd="0" presId="urn:microsoft.com/office/officeart/2005/8/layout/hierarchy1"/>
    <dgm:cxn modelId="{71531974-0564-4FF9-85F1-D4DB0E26EB8B}" type="presParOf" srcId="{2FBBD43E-8E2F-44CA-A449-9FF3F45FC9B4}" destId="{0B417BE1-06D1-4D5E-8521-48688471BCC7}" srcOrd="1" destOrd="0" presId="urn:microsoft.com/office/officeart/2005/8/layout/hierarchy1"/>
    <dgm:cxn modelId="{57856B69-CB77-4188-BFC4-D987DB70D22F}" type="presParOf" srcId="{9E3AE1E3-B58D-4D8A-88CB-63C8409DB534}" destId="{9A7F5A71-7AA0-4D56-B7E9-888C8ABD1AF2}"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a:ext uri="{C62137D5-CB1D-491B-B009-E17868A290BF}">
      <dgm14:recolorImg xmlns=""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C023A9F-36F9-45A9-A306-5811789CB451}"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pPr rtl="1"/>
          <a:endParaRPr lang="ar-IQ"/>
        </a:p>
      </dgm:t>
    </dgm:pt>
    <dgm:pt modelId="{DBE80CAD-FB34-4C95-9162-6E12B3AD3813}">
      <dgm:prSet phldrT="[نص]"/>
      <dgm:spPr/>
      <dgm:t>
        <a:bodyPr/>
        <a:lstStyle/>
        <a:p>
          <a:pPr rtl="1"/>
          <a:r>
            <a:rPr lang="ar-SA" dirty="0" smtClean="0"/>
            <a:t>وتكون الفرضيات على نوعين </a:t>
          </a:r>
          <a:endParaRPr lang="ar-IQ" dirty="0"/>
        </a:p>
      </dgm:t>
    </dgm:pt>
    <dgm:pt modelId="{C994E206-39C7-43B0-8DB8-4F5260A1DA3A}" type="parTrans" cxnId="{3BB69C9A-5CF5-4683-89A3-E733021D24F4}">
      <dgm:prSet/>
      <dgm:spPr/>
      <dgm:t>
        <a:bodyPr/>
        <a:lstStyle/>
        <a:p>
          <a:pPr rtl="1"/>
          <a:endParaRPr lang="ar-IQ"/>
        </a:p>
      </dgm:t>
    </dgm:pt>
    <dgm:pt modelId="{6E0E9FA7-9F65-4766-BF41-5CDDFBC5F256}" type="sibTrans" cxnId="{3BB69C9A-5CF5-4683-89A3-E733021D24F4}">
      <dgm:prSet/>
      <dgm:spPr/>
      <dgm:t>
        <a:bodyPr/>
        <a:lstStyle/>
        <a:p>
          <a:pPr rtl="1"/>
          <a:endParaRPr lang="ar-IQ"/>
        </a:p>
      </dgm:t>
    </dgm:pt>
    <dgm:pt modelId="{764028F3-564E-4F96-82E4-A8DB66231ECA}">
      <dgm:prSet phldrT="[نص]"/>
      <dgm:spPr/>
      <dgm:t>
        <a:bodyPr/>
        <a:lstStyle/>
        <a:p>
          <a:pPr rtl="1"/>
          <a:r>
            <a:rPr lang="ar-SA" b="1" dirty="0" smtClean="0"/>
            <a:t>الفرضية الصفرية </a:t>
          </a:r>
          <a:r>
            <a:rPr lang="en-US" b="1" dirty="0" smtClean="0"/>
            <a:t>H</a:t>
          </a:r>
          <a:r>
            <a:rPr lang="en-US" b="1" baseline="-25000" dirty="0" smtClean="0"/>
            <a:t>0 </a:t>
          </a:r>
          <a:r>
            <a:rPr lang="ar-SA" b="1" dirty="0" smtClean="0"/>
            <a:t>:</a:t>
          </a:r>
          <a:r>
            <a:rPr lang="ar-SA" dirty="0" smtClean="0"/>
            <a:t> وهذه الفرضية تخص معلمة المجتمع موضع الدراسة اذ ننطلق منها ويتم رفضها عندما تتوفر دلائل على عدم صحتها، وخلاف ذلك يتم قبولها </a:t>
          </a:r>
          <a:endParaRPr lang="ar-IQ" dirty="0"/>
        </a:p>
      </dgm:t>
    </dgm:pt>
    <dgm:pt modelId="{214BC6A4-431B-4395-BDE7-8EFA8A4F58FE}" type="parTrans" cxnId="{AD684D73-218E-4F54-AD30-2100961D86EF}">
      <dgm:prSet/>
      <dgm:spPr/>
      <dgm:t>
        <a:bodyPr/>
        <a:lstStyle/>
        <a:p>
          <a:pPr rtl="1"/>
          <a:endParaRPr lang="ar-IQ"/>
        </a:p>
      </dgm:t>
    </dgm:pt>
    <dgm:pt modelId="{1D1C0037-3F6D-427C-B311-4A6883F173BE}" type="sibTrans" cxnId="{AD684D73-218E-4F54-AD30-2100961D86EF}">
      <dgm:prSet/>
      <dgm:spPr/>
      <dgm:t>
        <a:bodyPr/>
        <a:lstStyle/>
        <a:p>
          <a:pPr rtl="1"/>
          <a:endParaRPr lang="ar-IQ"/>
        </a:p>
      </dgm:t>
    </dgm:pt>
    <dgm:pt modelId="{41473543-2166-4A9D-88FD-CFA733F3E426}">
      <dgm:prSet phldrT="[نص]"/>
      <dgm:spPr/>
      <dgm:t>
        <a:bodyPr/>
        <a:lstStyle/>
        <a:p>
          <a:pPr rtl="1"/>
          <a:r>
            <a:rPr lang="ar-SA" b="1" dirty="0" smtClean="0"/>
            <a:t>الفرضية البديلة </a:t>
          </a:r>
          <a:r>
            <a:rPr lang="en-US" b="1" dirty="0" smtClean="0"/>
            <a:t> : H</a:t>
          </a:r>
          <a:r>
            <a:rPr lang="en-US" b="1" baseline="-25000" dirty="0" smtClean="0"/>
            <a:t>1</a:t>
          </a:r>
          <a:r>
            <a:rPr lang="ar-SA" b="1" dirty="0" smtClean="0"/>
            <a:t>هي</a:t>
          </a:r>
          <a:r>
            <a:rPr lang="ar-SA" dirty="0" smtClean="0"/>
            <a:t> الفرضية البديلة عن فرضية العدم ويتم قبولها عند رفض فرضية العدم باعتبارها غير صحيحة بناء على المعلومات المستقاة من العينة.</a:t>
          </a:r>
          <a:endParaRPr lang="ar-IQ" dirty="0"/>
        </a:p>
      </dgm:t>
    </dgm:pt>
    <dgm:pt modelId="{1CF3A833-3722-486C-832B-04D1DFD5B448}" type="parTrans" cxnId="{2DAD3083-1C25-4837-AE7E-950C3C24C27F}">
      <dgm:prSet/>
      <dgm:spPr/>
      <dgm:t>
        <a:bodyPr/>
        <a:lstStyle/>
        <a:p>
          <a:pPr rtl="1"/>
          <a:endParaRPr lang="ar-IQ"/>
        </a:p>
      </dgm:t>
    </dgm:pt>
    <dgm:pt modelId="{6BA2BB27-228F-40F7-B3FF-3F8FECB35FCA}" type="sibTrans" cxnId="{2DAD3083-1C25-4837-AE7E-950C3C24C27F}">
      <dgm:prSet/>
      <dgm:spPr/>
      <dgm:t>
        <a:bodyPr/>
        <a:lstStyle/>
        <a:p>
          <a:pPr rtl="1"/>
          <a:endParaRPr lang="ar-IQ"/>
        </a:p>
      </dgm:t>
    </dgm:pt>
    <dgm:pt modelId="{65708DE9-2160-4A61-BFD5-71FEC8F26F20}" type="pres">
      <dgm:prSet presAssocID="{7C023A9F-36F9-45A9-A306-5811789CB451}" presName="hierChild1" presStyleCnt="0">
        <dgm:presLayoutVars>
          <dgm:orgChart val="1"/>
          <dgm:chPref val="1"/>
          <dgm:dir/>
          <dgm:animOne val="branch"/>
          <dgm:animLvl val="lvl"/>
          <dgm:resizeHandles/>
        </dgm:presLayoutVars>
      </dgm:prSet>
      <dgm:spPr/>
      <dgm:t>
        <a:bodyPr/>
        <a:lstStyle/>
        <a:p>
          <a:pPr rtl="1"/>
          <a:endParaRPr lang="ar-IQ"/>
        </a:p>
      </dgm:t>
    </dgm:pt>
    <dgm:pt modelId="{01E9286A-6312-4974-92B2-C37EE3197172}" type="pres">
      <dgm:prSet presAssocID="{DBE80CAD-FB34-4C95-9162-6E12B3AD3813}" presName="hierRoot1" presStyleCnt="0">
        <dgm:presLayoutVars>
          <dgm:hierBranch val="init"/>
        </dgm:presLayoutVars>
      </dgm:prSet>
      <dgm:spPr/>
    </dgm:pt>
    <dgm:pt modelId="{5807BB55-25AB-41B8-B9C1-E1DFB88DCB90}" type="pres">
      <dgm:prSet presAssocID="{DBE80CAD-FB34-4C95-9162-6E12B3AD3813}" presName="rootComposite1" presStyleCnt="0"/>
      <dgm:spPr/>
    </dgm:pt>
    <dgm:pt modelId="{E8830C05-49DD-4181-9C0A-2A4270C31033}" type="pres">
      <dgm:prSet presAssocID="{DBE80CAD-FB34-4C95-9162-6E12B3AD3813}" presName="rootText1" presStyleLbl="node0" presStyleIdx="0" presStyleCnt="1">
        <dgm:presLayoutVars>
          <dgm:chPref val="3"/>
        </dgm:presLayoutVars>
      </dgm:prSet>
      <dgm:spPr/>
      <dgm:t>
        <a:bodyPr/>
        <a:lstStyle/>
        <a:p>
          <a:pPr rtl="1"/>
          <a:endParaRPr lang="ar-IQ"/>
        </a:p>
      </dgm:t>
    </dgm:pt>
    <dgm:pt modelId="{754D55F8-C09B-419F-8C4C-A5C3831A8990}" type="pres">
      <dgm:prSet presAssocID="{DBE80CAD-FB34-4C95-9162-6E12B3AD3813}" presName="rootConnector1" presStyleLbl="node1" presStyleIdx="0" presStyleCnt="0"/>
      <dgm:spPr/>
      <dgm:t>
        <a:bodyPr/>
        <a:lstStyle/>
        <a:p>
          <a:pPr rtl="1"/>
          <a:endParaRPr lang="ar-IQ"/>
        </a:p>
      </dgm:t>
    </dgm:pt>
    <dgm:pt modelId="{96DBB973-A059-4C86-8EC7-06AE2B900B51}" type="pres">
      <dgm:prSet presAssocID="{DBE80CAD-FB34-4C95-9162-6E12B3AD3813}" presName="hierChild2" presStyleCnt="0"/>
      <dgm:spPr/>
    </dgm:pt>
    <dgm:pt modelId="{48172EF0-A7DD-40CC-865C-4F5AED4BC722}" type="pres">
      <dgm:prSet presAssocID="{214BC6A4-431B-4395-BDE7-8EFA8A4F58FE}" presName="Name64" presStyleLbl="parChTrans1D2" presStyleIdx="0" presStyleCnt="2"/>
      <dgm:spPr/>
      <dgm:t>
        <a:bodyPr/>
        <a:lstStyle/>
        <a:p>
          <a:pPr rtl="1"/>
          <a:endParaRPr lang="ar-IQ"/>
        </a:p>
      </dgm:t>
    </dgm:pt>
    <dgm:pt modelId="{AAD678F0-3DD0-4E42-BE29-16D18DAE049E}" type="pres">
      <dgm:prSet presAssocID="{764028F3-564E-4F96-82E4-A8DB66231ECA}" presName="hierRoot2" presStyleCnt="0">
        <dgm:presLayoutVars>
          <dgm:hierBranch val="init"/>
        </dgm:presLayoutVars>
      </dgm:prSet>
      <dgm:spPr/>
    </dgm:pt>
    <dgm:pt modelId="{BE5D035A-ADD5-429D-AB89-99A9A2B694AE}" type="pres">
      <dgm:prSet presAssocID="{764028F3-564E-4F96-82E4-A8DB66231ECA}" presName="rootComposite" presStyleCnt="0"/>
      <dgm:spPr/>
    </dgm:pt>
    <dgm:pt modelId="{EC0206BC-5A29-4602-B50D-159246472A55}" type="pres">
      <dgm:prSet presAssocID="{764028F3-564E-4F96-82E4-A8DB66231ECA}" presName="rootText" presStyleLbl="node2" presStyleIdx="0" presStyleCnt="2" custScaleX="110173" custScaleY="237863">
        <dgm:presLayoutVars>
          <dgm:chPref val="3"/>
        </dgm:presLayoutVars>
      </dgm:prSet>
      <dgm:spPr/>
      <dgm:t>
        <a:bodyPr/>
        <a:lstStyle/>
        <a:p>
          <a:pPr rtl="1"/>
          <a:endParaRPr lang="ar-IQ"/>
        </a:p>
      </dgm:t>
    </dgm:pt>
    <dgm:pt modelId="{5530CA21-A202-41FF-A484-E2FFFD715116}" type="pres">
      <dgm:prSet presAssocID="{764028F3-564E-4F96-82E4-A8DB66231ECA}" presName="rootConnector" presStyleLbl="node2" presStyleIdx="0" presStyleCnt="2"/>
      <dgm:spPr/>
      <dgm:t>
        <a:bodyPr/>
        <a:lstStyle/>
        <a:p>
          <a:pPr rtl="1"/>
          <a:endParaRPr lang="ar-IQ"/>
        </a:p>
      </dgm:t>
    </dgm:pt>
    <dgm:pt modelId="{840B37D7-A29B-45BF-A21D-F3B0F118B627}" type="pres">
      <dgm:prSet presAssocID="{764028F3-564E-4F96-82E4-A8DB66231ECA}" presName="hierChild4" presStyleCnt="0"/>
      <dgm:spPr/>
    </dgm:pt>
    <dgm:pt modelId="{A9F5CBCB-FC90-4BE5-BBAA-D3E5117FB4B6}" type="pres">
      <dgm:prSet presAssocID="{764028F3-564E-4F96-82E4-A8DB66231ECA}" presName="hierChild5" presStyleCnt="0"/>
      <dgm:spPr/>
    </dgm:pt>
    <dgm:pt modelId="{7A08420D-621F-46EB-B59F-F19852584676}" type="pres">
      <dgm:prSet presAssocID="{1CF3A833-3722-486C-832B-04D1DFD5B448}" presName="Name64" presStyleLbl="parChTrans1D2" presStyleIdx="1" presStyleCnt="2"/>
      <dgm:spPr/>
      <dgm:t>
        <a:bodyPr/>
        <a:lstStyle/>
        <a:p>
          <a:pPr rtl="1"/>
          <a:endParaRPr lang="ar-IQ"/>
        </a:p>
      </dgm:t>
    </dgm:pt>
    <dgm:pt modelId="{EDD8D97E-321F-4984-A0E1-FDF48E2DF42F}" type="pres">
      <dgm:prSet presAssocID="{41473543-2166-4A9D-88FD-CFA733F3E426}" presName="hierRoot2" presStyleCnt="0">
        <dgm:presLayoutVars>
          <dgm:hierBranch val="init"/>
        </dgm:presLayoutVars>
      </dgm:prSet>
      <dgm:spPr/>
    </dgm:pt>
    <dgm:pt modelId="{DB09F21B-9CEC-4D60-A6BD-D9B619DAB344}" type="pres">
      <dgm:prSet presAssocID="{41473543-2166-4A9D-88FD-CFA733F3E426}" presName="rootComposite" presStyleCnt="0"/>
      <dgm:spPr/>
    </dgm:pt>
    <dgm:pt modelId="{C30F9442-694B-495E-97C6-DACB1C9108C4}" type="pres">
      <dgm:prSet presAssocID="{41473543-2166-4A9D-88FD-CFA733F3E426}" presName="rootText" presStyleLbl="node2" presStyleIdx="1" presStyleCnt="2" custScaleX="110462" custScaleY="197990">
        <dgm:presLayoutVars>
          <dgm:chPref val="3"/>
        </dgm:presLayoutVars>
      </dgm:prSet>
      <dgm:spPr/>
      <dgm:t>
        <a:bodyPr/>
        <a:lstStyle/>
        <a:p>
          <a:pPr rtl="1"/>
          <a:endParaRPr lang="ar-IQ"/>
        </a:p>
      </dgm:t>
    </dgm:pt>
    <dgm:pt modelId="{2D861E88-3BEE-4D7A-A5DF-69D75644FB11}" type="pres">
      <dgm:prSet presAssocID="{41473543-2166-4A9D-88FD-CFA733F3E426}" presName="rootConnector" presStyleLbl="node2" presStyleIdx="1" presStyleCnt="2"/>
      <dgm:spPr/>
      <dgm:t>
        <a:bodyPr/>
        <a:lstStyle/>
        <a:p>
          <a:pPr rtl="1"/>
          <a:endParaRPr lang="ar-IQ"/>
        </a:p>
      </dgm:t>
    </dgm:pt>
    <dgm:pt modelId="{32D2FC6E-D959-4FB5-9DFE-A6F283198F30}" type="pres">
      <dgm:prSet presAssocID="{41473543-2166-4A9D-88FD-CFA733F3E426}" presName="hierChild4" presStyleCnt="0"/>
      <dgm:spPr/>
    </dgm:pt>
    <dgm:pt modelId="{F920770F-5DD4-41EB-9222-1D94277AE3BC}" type="pres">
      <dgm:prSet presAssocID="{41473543-2166-4A9D-88FD-CFA733F3E426}" presName="hierChild5" presStyleCnt="0"/>
      <dgm:spPr/>
    </dgm:pt>
    <dgm:pt modelId="{60D3FD62-0379-443B-AE69-B232126E77E9}" type="pres">
      <dgm:prSet presAssocID="{DBE80CAD-FB34-4C95-9162-6E12B3AD3813}" presName="hierChild3" presStyleCnt="0"/>
      <dgm:spPr/>
    </dgm:pt>
  </dgm:ptLst>
  <dgm:cxnLst>
    <dgm:cxn modelId="{31235D9E-0D30-4E88-9728-1907C70E011E}" type="presOf" srcId="{DBE80CAD-FB34-4C95-9162-6E12B3AD3813}" destId="{E8830C05-49DD-4181-9C0A-2A4270C31033}" srcOrd="0" destOrd="0" presId="urn:microsoft.com/office/officeart/2009/3/layout/HorizontalOrganizationChart"/>
    <dgm:cxn modelId="{B17E001C-20B4-4626-81CF-66B1E740D1B5}" type="presOf" srcId="{7C023A9F-36F9-45A9-A306-5811789CB451}" destId="{65708DE9-2160-4A61-BFD5-71FEC8F26F20}" srcOrd="0" destOrd="0" presId="urn:microsoft.com/office/officeart/2009/3/layout/HorizontalOrganizationChart"/>
    <dgm:cxn modelId="{89356ABB-5116-4772-B451-463000C7A60B}" type="presOf" srcId="{DBE80CAD-FB34-4C95-9162-6E12B3AD3813}" destId="{754D55F8-C09B-419F-8C4C-A5C3831A8990}" srcOrd="1" destOrd="0" presId="urn:microsoft.com/office/officeart/2009/3/layout/HorizontalOrganizationChart"/>
    <dgm:cxn modelId="{2DAD3083-1C25-4837-AE7E-950C3C24C27F}" srcId="{DBE80CAD-FB34-4C95-9162-6E12B3AD3813}" destId="{41473543-2166-4A9D-88FD-CFA733F3E426}" srcOrd="1" destOrd="0" parTransId="{1CF3A833-3722-486C-832B-04D1DFD5B448}" sibTransId="{6BA2BB27-228F-40F7-B3FF-3F8FECB35FCA}"/>
    <dgm:cxn modelId="{5625D28E-72A1-4FDB-BEA1-E0D1D8150F7F}" type="presOf" srcId="{41473543-2166-4A9D-88FD-CFA733F3E426}" destId="{2D861E88-3BEE-4D7A-A5DF-69D75644FB11}" srcOrd="1" destOrd="0" presId="urn:microsoft.com/office/officeart/2009/3/layout/HorizontalOrganizationChart"/>
    <dgm:cxn modelId="{0EC29F55-2254-4873-B9BE-88D287E27128}" type="presOf" srcId="{41473543-2166-4A9D-88FD-CFA733F3E426}" destId="{C30F9442-694B-495E-97C6-DACB1C9108C4}" srcOrd="0" destOrd="0" presId="urn:microsoft.com/office/officeart/2009/3/layout/HorizontalOrganizationChart"/>
    <dgm:cxn modelId="{35E598FF-F40F-42B3-BF9D-EFEBB5AF8F26}" type="presOf" srcId="{764028F3-564E-4F96-82E4-A8DB66231ECA}" destId="{5530CA21-A202-41FF-A484-E2FFFD715116}" srcOrd="1" destOrd="0" presId="urn:microsoft.com/office/officeart/2009/3/layout/HorizontalOrganizationChart"/>
    <dgm:cxn modelId="{1B8B4466-9B00-4F58-B507-08890BFD7173}" type="presOf" srcId="{764028F3-564E-4F96-82E4-A8DB66231ECA}" destId="{EC0206BC-5A29-4602-B50D-159246472A55}" srcOrd="0" destOrd="0" presId="urn:microsoft.com/office/officeart/2009/3/layout/HorizontalOrganizationChart"/>
    <dgm:cxn modelId="{3BB69C9A-5CF5-4683-89A3-E733021D24F4}" srcId="{7C023A9F-36F9-45A9-A306-5811789CB451}" destId="{DBE80CAD-FB34-4C95-9162-6E12B3AD3813}" srcOrd="0" destOrd="0" parTransId="{C994E206-39C7-43B0-8DB8-4F5260A1DA3A}" sibTransId="{6E0E9FA7-9F65-4766-BF41-5CDDFBC5F256}"/>
    <dgm:cxn modelId="{41E938B6-6524-4489-82FB-BA8785DC7FE1}" type="presOf" srcId="{1CF3A833-3722-486C-832B-04D1DFD5B448}" destId="{7A08420D-621F-46EB-B59F-F19852584676}" srcOrd="0" destOrd="0" presId="urn:microsoft.com/office/officeart/2009/3/layout/HorizontalOrganizationChart"/>
    <dgm:cxn modelId="{AD684D73-218E-4F54-AD30-2100961D86EF}" srcId="{DBE80CAD-FB34-4C95-9162-6E12B3AD3813}" destId="{764028F3-564E-4F96-82E4-A8DB66231ECA}" srcOrd="0" destOrd="0" parTransId="{214BC6A4-431B-4395-BDE7-8EFA8A4F58FE}" sibTransId="{1D1C0037-3F6D-427C-B311-4A6883F173BE}"/>
    <dgm:cxn modelId="{3A0A1C7C-DF9C-4117-A388-D748BE1A37C2}" type="presOf" srcId="{214BC6A4-431B-4395-BDE7-8EFA8A4F58FE}" destId="{48172EF0-A7DD-40CC-865C-4F5AED4BC722}" srcOrd="0" destOrd="0" presId="urn:microsoft.com/office/officeart/2009/3/layout/HorizontalOrganizationChart"/>
    <dgm:cxn modelId="{6E131EE9-96CF-4CC2-8539-7F655CD590D8}" type="presParOf" srcId="{65708DE9-2160-4A61-BFD5-71FEC8F26F20}" destId="{01E9286A-6312-4974-92B2-C37EE3197172}" srcOrd="0" destOrd="0" presId="urn:microsoft.com/office/officeart/2009/3/layout/HorizontalOrganizationChart"/>
    <dgm:cxn modelId="{4D9F9B14-389B-496D-B3E5-39F9F3902F17}" type="presParOf" srcId="{01E9286A-6312-4974-92B2-C37EE3197172}" destId="{5807BB55-25AB-41B8-B9C1-E1DFB88DCB90}" srcOrd="0" destOrd="0" presId="urn:microsoft.com/office/officeart/2009/3/layout/HorizontalOrganizationChart"/>
    <dgm:cxn modelId="{6A338419-37F4-43A0-92F5-D9E7B617E3D4}" type="presParOf" srcId="{5807BB55-25AB-41B8-B9C1-E1DFB88DCB90}" destId="{E8830C05-49DD-4181-9C0A-2A4270C31033}" srcOrd="0" destOrd="0" presId="urn:microsoft.com/office/officeart/2009/3/layout/HorizontalOrganizationChart"/>
    <dgm:cxn modelId="{40876062-F10D-4917-9407-414C3003BD5B}" type="presParOf" srcId="{5807BB55-25AB-41B8-B9C1-E1DFB88DCB90}" destId="{754D55F8-C09B-419F-8C4C-A5C3831A8990}" srcOrd="1" destOrd="0" presId="urn:microsoft.com/office/officeart/2009/3/layout/HorizontalOrganizationChart"/>
    <dgm:cxn modelId="{A0153D38-9A07-4D0A-B833-077E53B5728E}" type="presParOf" srcId="{01E9286A-6312-4974-92B2-C37EE3197172}" destId="{96DBB973-A059-4C86-8EC7-06AE2B900B51}" srcOrd="1" destOrd="0" presId="urn:microsoft.com/office/officeart/2009/3/layout/HorizontalOrganizationChart"/>
    <dgm:cxn modelId="{9A4BE62A-4101-4CB3-B556-CA147DC10EAF}" type="presParOf" srcId="{96DBB973-A059-4C86-8EC7-06AE2B900B51}" destId="{48172EF0-A7DD-40CC-865C-4F5AED4BC722}" srcOrd="0" destOrd="0" presId="urn:microsoft.com/office/officeart/2009/3/layout/HorizontalOrganizationChart"/>
    <dgm:cxn modelId="{1ABF1915-E349-4748-B7FC-9A7987B74A37}" type="presParOf" srcId="{96DBB973-A059-4C86-8EC7-06AE2B900B51}" destId="{AAD678F0-3DD0-4E42-BE29-16D18DAE049E}" srcOrd="1" destOrd="0" presId="urn:microsoft.com/office/officeart/2009/3/layout/HorizontalOrganizationChart"/>
    <dgm:cxn modelId="{DDC091F1-D1FD-4333-8F15-3759C67E03FA}" type="presParOf" srcId="{AAD678F0-3DD0-4E42-BE29-16D18DAE049E}" destId="{BE5D035A-ADD5-429D-AB89-99A9A2B694AE}" srcOrd="0" destOrd="0" presId="urn:microsoft.com/office/officeart/2009/3/layout/HorizontalOrganizationChart"/>
    <dgm:cxn modelId="{83B3B779-1F60-49F8-8795-0D97A2C7074D}" type="presParOf" srcId="{BE5D035A-ADD5-429D-AB89-99A9A2B694AE}" destId="{EC0206BC-5A29-4602-B50D-159246472A55}" srcOrd="0" destOrd="0" presId="urn:microsoft.com/office/officeart/2009/3/layout/HorizontalOrganizationChart"/>
    <dgm:cxn modelId="{48DEE191-8B23-490F-B79A-93089C1582D5}" type="presParOf" srcId="{BE5D035A-ADD5-429D-AB89-99A9A2B694AE}" destId="{5530CA21-A202-41FF-A484-E2FFFD715116}" srcOrd="1" destOrd="0" presId="urn:microsoft.com/office/officeart/2009/3/layout/HorizontalOrganizationChart"/>
    <dgm:cxn modelId="{6ABA0591-97EC-4C35-B45A-33A3C79C13FF}" type="presParOf" srcId="{AAD678F0-3DD0-4E42-BE29-16D18DAE049E}" destId="{840B37D7-A29B-45BF-A21D-F3B0F118B627}" srcOrd="1" destOrd="0" presId="urn:microsoft.com/office/officeart/2009/3/layout/HorizontalOrganizationChart"/>
    <dgm:cxn modelId="{AEDEB44B-A3A7-43DC-ADDC-85D8B81490F0}" type="presParOf" srcId="{AAD678F0-3DD0-4E42-BE29-16D18DAE049E}" destId="{A9F5CBCB-FC90-4BE5-BBAA-D3E5117FB4B6}" srcOrd="2" destOrd="0" presId="urn:microsoft.com/office/officeart/2009/3/layout/HorizontalOrganizationChart"/>
    <dgm:cxn modelId="{E02BAEEA-8468-4B8E-8AE2-AB3FB2D68E56}" type="presParOf" srcId="{96DBB973-A059-4C86-8EC7-06AE2B900B51}" destId="{7A08420D-621F-46EB-B59F-F19852584676}" srcOrd="2" destOrd="0" presId="urn:microsoft.com/office/officeart/2009/3/layout/HorizontalOrganizationChart"/>
    <dgm:cxn modelId="{5731D9F1-9B74-4B4A-9402-22B58C82DB3B}" type="presParOf" srcId="{96DBB973-A059-4C86-8EC7-06AE2B900B51}" destId="{EDD8D97E-321F-4984-A0E1-FDF48E2DF42F}" srcOrd="3" destOrd="0" presId="urn:microsoft.com/office/officeart/2009/3/layout/HorizontalOrganizationChart"/>
    <dgm:cxn modelId="{7BC2287A-BA5B-4E75-9513-C950FFE1E592}" type="presParOf" srcId="{EDD8D97E-321F-4984-A0E1-FDF48E2DF42F}" destId="{DB09F21B-9CEC-4D60-A6BD-D9B619DAB344}" srcOrd="0" destOrd="0" presId="urn:microsoft.com/office/officeart/2009/3/layout/HorizontalOrganizationChart"/>
    <dgm:cxn modelId="{66A91813-76B0-468D-81DE-5C0E427B12C3}" type="presParOf" srcId="{DB09F21B-9CEC-4D60-A6BD-D9B619DAB344}" destId="{C30F9442-694B-495E-97C6-DACB1C9108C4}" srcOrd="0" destOrd="0" presId="urn:microsoft.com/office/officeart/2009/3/layout/HorizontalOrganizationChart"/>
    <dgm:cxn modelId="{6DA2F710-9919-4254-8FD2-454BD9925AB2}" type="presParOf" srcId="{DB09F21B-9CEC-4D60-A6BD-D9B619DAB344}" destId="{2D861E88-3BEE-4D7A-A5DF-69D75644FB11}" srcOrd="1" destOrd="0" presId="urn:microsoft.com/office/officeart/2009/3/layout/HorizontalOrganizationChart"/>
    <dgm:cxn modelId="{19793A7C-70F0-4123-8A67-7FC63F195D45}" type="presParOf" srcId="{EDD8D97E-321F-4984-A0E1-FDF48E2DF42F}" destId="{32D2FC6E-D959-4FB5-9DFE-A6F283198F30}" srcOrd="1" destOrd="0" presId="urn:microsoft.com/office/officeart/2009/3/layout/HorizontalOrganizationChart"/>
    <dgm:cxn modelId="{57CFC78D-A9AF-4ED9-9ED9-932308714AB7}" type="presParOf" srcId="{EDD8D97E-321F-4984-A0E1-FDF48E2DF42F}" destId="{F920770F-5DD4-41EB-9222-1D94277AE3BC}" srcOrd="2" destOrd="0" presId="urn:microsoft.com/office/officeart/2009/3/layout/HorizontalOrganizationChart"/>
    <dgm:cxn modelId="{35022354-2A10-4F2E-A91B-0D98563EF6F4}" type="presParOf" srcId="{01E9286A-6312-4974-92B2-C37EE3197172}" destId="{60D3FD62-0379-443B-AE69-B232126E77E9}" srcOrd="2" destOrd="0" presId="urn:microsoft.com/office/officeart/2009/3/layout/HorizontalOrganizationChar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CFE38-CC0F-4036-9995-9E2C50CDD59D}">
      <dsp:nvSpPr>
        <dsp:cNvPr id="0" name=""/>
        <dsp:cNvSpPr/>
      </dsp:nvSpPr>
      <dsp:spPr>
        <a:xfrm>
          <a:off x="2708476" y="3367281"/>
          <a:ext cx="839395" cy="2399188"/>
        </a:xfrm>
        <a:custGeom>
          <a:avLst/>
          <a:gdLst/>
          <a:ahLst/>
          <a:cxnLst/>
          <a:rect l="0" t="0" r="0" b="0"/>
          <a:pathLst>
            <a:path>
              <a:moveTo>
                <a:pt x="0" y="0"/>
              </a:moveTo>
              <a:lnTo>
                <a:pt x="419697" y="0"/>
              </a:lnTo>
              <a:lnTo>
                <a:pt x="419697" y="2399188"/>
              </a:lnTo>
              <a:lnTo>
                <a:pt x="839395" y="23991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ar-IQ" sz="900" kern="1200"/>
        </a:p>
      </dsp:txBody>
      <dsp:txXfrm>
        <a:off x="3064629" y="4503330"/>
        <a:ext cx="127089" cy="127089"/>
      </dsp:txXfrm>
    </dsp:sp>
    <dsp:sp modelId="{1CCA5B33-6566-4A0E-BE76-61AF2B7571D5}">
      <dsp:nvSpPr>
        <dsp:cNvPr id="0" name=""/>
        <dsp:cNvSpPr/>
      </dsp:nvSpPr>
      <dsp:spPr>
        <a:xfrm>
          <a:off x="2708476" y="3367281"/>
          <a:ext cx="839395" cy="799729"/>
        </a:xfrm>
        <a:custGeom>
          <a:avLst/>
          <a:gdLst/>
          <a:ahLst/>
          <a:cxnLst/>
          <a:rect l="0" t="0" r="0" b="0"/>
          <a:pathLst>
            <a:path>
              <a:moveTo>
                <a:pt x="0" y="0"/>
              </a:moveTo>
              <a:lnTo>
                <a:pt x="419697" y="0"/>
              </a:lnTo>
              <a:lnTo>
                <a:pt x="419697" y="799729"/>
              </a:lnTo>
              <a:lnTo>
                <a:pt x="839395" y="79972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IQ" sz="500" kern="1200"/>
        </a:p>
      </dsp:txBody>
      <dsp:txXfrm>
        <a:off x="3099189" y="3738161"/>
        <a:ext cx="57968" cy="57968"/>
      </dsp:txXfrm>
    </dsp:sp>
    <dsp:sp modelId="{87734F3C-742D-4E27-A02D-4EDA3806A06E}">
      <dsp:nvSpPr>
        <dsp:cNvPr id="0" name=""/>
        <dsp:cNvSpPr/>
      </dsp:nvSpPr>
      <dsp:spPr>
        <a:xfrm>
          <a:off x="2708476" y="2567552"/>
          <a:ext cx="839395" cy="799729"/>
        </a:xfrm>
        <a:custGeom>
          <a:avLst/>
          <a:gdLst/>
          <a:ahLst/>
          <a:cxnLst/>
          <a:rect l="0" t="0" r="0" b="0"/>
          <a:pathLst>
            <a:path>
              <a:moveTo>
                <a:pt x="0" y="799729"/>
              </a:moveTo>
              <a:lnTo>
                <a:pt x="419697" y="799729"/>
              </a:lnTo>
              <a:lnTo>
                <a:pt x="419697" y="0"/>
              </a:lnTo>
              <a:lnTo>
                <a:pt x="839395"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IQ" sz="500" kern="1200"/>
        </a:p>
      </dsp:txBody>
      <dsp:txXfrm>
        <a:off x="3099189" y="2938432"/>
        <a:ext cx="57968" cy="57968"/>
      </dsp:txXfrm>
    </dsp:sp>
    <dsp:sp modelId="{DBE94022-6E8A-4443-933E-B10883567775}">
      <dsp:nvSpPr>
        <dsp:cNvPr id="0" name=""/>
        <dsp:cNvSpPr/>
      </dsp:nvSpPr>
      <dsp:spPr>
        <a:xfrm>
          <a:off x="2708476" y="968093"/>
          <a:ext cx="839395" cy="2399188"/>
        </a:xfrm>
        <a:custGeom>
          <a:avLst/>
          <a:gdLst/>
          <a:ahLst/>
          <a:cxnLst/>
          <a:rect l="0" t="0" r="0" b="0"/>
          <a:pathLst>
            <a:path>
              <a:moveTo>
                <a:pt x="0" y="2399188"/>
              </a:moveTo>
              <a:lnTo>
                <a:pt x="419697" y="2399188"/>
              </a:lnTo>
              <a:lnTo>
                <a:pt x="419697" y="0"/>
              </a:lnTo>
              <a:lnTo>
                <a:pt x="839395"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ar-IQ" sz="900" kern="1200"/>
        </a:p>
      </dsp:txBody>
      <dsp:txXfrm>
        <a:off x="3064629" y="2104142"/>
        <a:ext cx="127089" cy="127089"/>
      </dsp:txXfrm>
    </dsp:sp>
    <dsp:sp modelId="{FEA080C1-3F9E-4A20-A842-C5935772A0EB}">
      <dsp:nvSpPr>
        <dsp:cNvPr id="0" name=""/>
        <dsp:cNvSpPr/>
      </dsp:nvSpPr>
      <dsp:spPr>
        <a:xfrm rot="16200000">
          <a:off x="-972736" y="2727498"/>
          <a:ext cx="6082859" cy="1279566"/>
        </a:xfrm>
        <a:prstGeom prst="flowChartMultidocumen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rtl="1">
            <a:lnSpc>
              <a:spcPct val="90000"/>
            </a:lnSpc>
            <a:spcBef>
              <a:spcPct val="0"/>
            </a:spcBef>
            <a:spcAft>
              <a:spcPct val="35000"/>
            </a:spcAft>
          </a:pPr>
          <a:r>
            <a:rPr lang="ar-IQ" sz="4900" b="1" kern="1200" dirty="0" smtClean="0"/>
            <a:t>استخدامات تحليل الانحدار </a:t>
          </a:r>
          <a:endParaRPr lang="ar-IQ" sz="4900" kern="1200" dirty="0"/>
        </a:p>
      </dsp:txBody>
      <dsp:txXfrm>
        <a:off x="-464988" y="3283704"/>
        <a:ext cx="5236609" cy="1013404"/>
      </dsp:txXfrm>
    </dsp:sp>
    <dsp:sp modelId="{849626EA-3142-48F4-8255-C3B26972582C}">
      <dsp:nvSpPr>
        <dsp:cNvPr id="0" name=""/>
        <dsp:cNvSpPr/>
      </dsp:nvSpPr>
      <dsp:spPr>
        <a:xfrm>
          <a:off x="3547872" y="328309"/>
          <a:ext cx="4196979" cy="1279566"/>
        </a:xfrm>
        <a:prstGeom prst="flowChartMultidocumen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IQ" sz="2400" b="1" kern="1200" dirty="0" smtClean="0"/>
            <a:t>وصف البيانات</a:t>
          </a:r>
          <a:endParaRPr lang="ar-IQ" sz="2400" b="1" kern="1200" dirty="0"/>
        </a:p>
      </dsp:txBody>
      <dsp:txXfrm>
        <a:off x="3547872" y="546013"/>
        <a:ext cx="3613094" cy="1013404"/>
      </dsp:txXfrm>
    </dsp:sp>
    <dsp:sp modelId="{DC119AEA-C5E8-49A4-BE17-48F771AF66AE}">
      <dsp:nvSpPr>
        <dsp:cNvPr id="0" name=""/>
        <dsp:cNvSpPr/>
      </dsp:nvSpPr>
      <dsp:spPr>
        <a:xfrm>
          <a:off x="3547872" y="1927768"/>
          <a:ext cx="4196979" cy="1279566"/>
        </a:xfrm>
        <a:prstGeom prst="flowChartMultidocumen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IQ" sz="2400" kern="1200" dirty="0" smtClean="0"/>
            <a:t>تقدير المعلمات لإمكان الاستدلال على أهمية وقوة العلاقة بين المتغيرات</a:t>
          </a:r>
          <a:endParaRPr lang="ar-IQ" sz="2400" kern="1200" dirty="0"/>
        </a:p>
      </dsp:txBody>
      <dsp:txXfrm>
        <a:off x="3547872" y="2145472"/>
        <a:ext cx="3613094" cy="1013404"/>
      </dsp:txXfrm>
    </dsp:sp>
    <dsp:sp modelId="{FFA3C3FD-99FA-4D8C-816E-001E873CA3DE}">
      <dsp:nvSpPr>
        <dsp:cNvPr id="0" name=""/>
        <dsp:cNvSpPr/>
      </dsp:nvSpPr>
      <dsp:spPr>
        <a:xfrm>
          <a:off x="3547872" y="3527227"/>
          <a:ext cx="4196979" cy="1279566"/>
        </a:xfrm>
        <a:prstGeom prst="flowChartMultidocumen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IQ" sz="2400" kern="1200" dirty="0" smtClean="0"/>
            <a:t>التنبؤ من خلال تقدير الاستجابة</a:t>
          </a:r>
          <a:endParaRPr lang="ar-IQ" sz="2400" kern="1200" dirty="0"/>
        </a:p>
      </dsp:txBody>
      <dsp:txXfrm>
        <a:off x="3547872" y="3744931"/>
        <a:ext cx="3613094" cy="1013404"/>
      </dsp:txXfrm>
    </dsp:sp>
    <dsp:sp modelId="{B0D6B0E7-37E1-4A47-A3F6-EE2801A10D99}">
      <dsp:nvSpPr>
        <dsp:cNvPr id="0" name=""/>
        <dsp:cNvSpPr/>
      </dsp:nvSpPr>
      <dsp:spPr>
        <a:xfrm>
          <a:off x="3547872" y="5126686"/>
          <a:ext cx="4196979" cy="1279566"/>
        </a:xfrm>
        <a:prstGeom prst="flowChartMultidocumen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IQ" sz="2400" kern="1200" dirty="0" smtClean="0"/>
            <a:t>السيطرة، إذ يمكن السيطرة على قيم المتغير المعتمد وذلك بتغير قيم المتغيرات التوضيحية</a:t>
          </a:r>
          <a:endParaRPr lang="ar-IQ" sz="2400" kern="1200" dirty="0"/>
        </a:p>
      </dsp:txBody>
      <dsp:txXfrm>
        <a:off x="3547872" y="5344390"/>
        <a:ext cx="3613094" cy="1013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1A983-6D62-4BD9-AF1A-CB277BA60786}">
      <dsp:nvSpPr>
        <dsp:cNvPr id="0" name=""/>
        <dsp:cNvSpPr/>
      </dsp:nvSpPr>
      <dsp:spPr>
        <a:xfrm>
          <a:off x="6375145" y="4157423"/>
          <a:ext cx="1008105" cy="653328"/>
        </a:xfrm>
        <a:custGeom>
          <a:avLst/>
          <a:gdLst/>
          <a:ahLst/>
          <a:cxnLst/>
          <a:rect l="0" t="0" r="0" b="0"/>
          <a:pathLst>
            <a:path>
              <a:moveTo>
                <a:pt x="0" y="0"/>
              </a:moveTo>
              <a:lnTo>
                <a:pt x="0" y="412478"/>
              </a:lnTo>
              <a:lnTo>
                <a:pt x="1008105" y="412478"/>
              </a:lnTo>
              <a:lnTo>
                <a:pt x="1008105" y="65332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EFB36-B161-4049-A5E3-31C341535097}">
      <dsp:nvSpPr>
        <dsp:cNvPr id="0" name=""/>
        <dsp:cNvSpPr/>
      </dsp:nvSpPr>
      <dsp:spPr>
        <a:xfrm>
          <a:off x="4070896" y="4157423"/>
          <a:ext cx="2304249" cy="658589"/>
        </a:xfrm>
        <a:custGeom>
          <a:avLst/>
          <a:gdLst/>
          <a:ahLst/>
          <a:cxnLst/>
          <a:rect l="0" t="0" r="0" b="0"/>
          <a:pathLst>
            <a:path>
              <a:moveTo>
                <a:pt x="2304249" y="0"/>
              </a:moveTo>
              <a:lnTo>
                <a:pt x="2304249" y="417739"/>
              </a:lnTo>
              <a:lnTo>
                <a:pt x="0" y="417739"/>
              </a:lnTo>
              <a:lnTo>
                <a:pt x="0" y="65858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D9DFD-17A1-40E7-9A06-C69F40EC3973}">
      <dsp:nvSpPr>
        <dsp:cNvPr id="0" name=""/>
        <dsp:cNvSpPr/>
      </dsp:nvSpPr>
      <dsp:spPr>
        <a:xfrm>
          <a:off x="3633154" y="1651875"/>
          <a:ext cx="2741990" cy="854625"/>
        </a:xfrm>
        <a:custGeom>
          <a:avLst/>
          <a:gdLst/>
          <a:ahLst/>
          <a:cxnLst/>
          <a:rect l="0" t="0" r="0" b="0"/>
          <a:pathLst>
            <a:path>
              <a:moveTo>
                <a:pt x="0" y="0"/>
              </a:moveTo>
              <a:lnTo>
                <a:pt x="0" y="613775"/>
              </a:lnTo>
              <a:lnTo>
                <a:pt x="2741990" y="613775"/>
              </a:lnTo>
              <a:lnTo>
                <a:pt x="2741990" y="8546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51293-C99A-48EB-BD2A-B2E076702E0F}">
      <dsp:nvSpPr>
        <dsp:cNvPr id="0" name=""/>
        <dsp:cNvSpPr/>
      </dsp:nvSpPr>
      <dsp:spPr>
        <a:xfrm>
          <a:off x="1550623" y="1651875"/>
          <a:ext cx="2082531" cy="854625"/>
        </a:xfrm>
        <a:custGeom>
          <a:avLst/>
          <a:gdLst/>
          <a:ahLst/>
          <a:cxnLst/>
          <a:rect l="0" t="0" r="0" b="0"/>
          <a:pathLst>
            <a:path>
              <a:moveTo>
                <a:pt x="2082531" y="0"/>
              </a:moveTo>
              <a:lnTo>
                <a:pt x="2082531" y="613775"/>
              </a:lnTo>
              <a:lnTo>
                <a:pt x="0" y="613775"/>
              </a:lnTo>
              <a:lnTo>
                <a:pt x="0" y="8546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93A89-8869-49D2-B22B-F610588BCECE}">
      <dsp:nvSpPr>
        <dsp:cNvPr id="0" name=""/>
        <dsp:cNvSpPr/>
      </dsp:nvSpPr>
      <dsp:spPr>
        <a:xfrm>
          <a:off x="2333215" y="952"/>
          <a:ext cx="2599878" cy="165092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08E51F-4C31-4E7D-95E2-54905D500707}">
      <dsp:nvSpPr>
        <dsp:cNvPr id="0" name=""/>
        <dsp:cNvSpPr/>
      </dsp:nvSpPr>
      <dsp:spPr>
        <a:xfrm>
          <a:off x="2622091" y="275384"/>
          <a:ext cx="2599878" cy="165092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en-US" sz="2900" b="1" kern="1200" dirty="0" smtClean="0"/>
            <a:t>Types of regression</a:t>
          </a:r>
          <a:endParaRPr lang="ar-IQ" sz="2900" kern="1200" dirty="0"/>
        </a:p>
      </dsp:txBody>
      <dsp:txXfrm>
        <a:off x="2670445" y="323738"/>
        <a:ext cx="2503170" cy="1554214"/>
      </dsp:txXfrm>
    </dsp:sp>
    <dsp:sp modelId="{8844D444-D825-4BFE-AF79-1791AE54555F}">
      <dsp:nvSpPr>
        <dsp:cNvPr id="0" name=""/>
        <dsp:cNvSpPr/>
      </dsp:nvSpPr>
      <dsp:spPr>
        <a:xfrm>
          <a:off x="250684" y="2506500"/>
          <a:ext cx="2599878" cy="165092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20B2A-3A61-4FE2-8853-547574978FB8}">
      <dsp:nvSpPr>
        <dsp:cNvPr id="0" name=""/>
        <dsp:cNvSpPr/>
      </dsp:nvSpPr>
      <dsp:spPr>
        <a:xfrm>
          <a:off x="539559" y="2780932"/>
          <a:ext cx="2599878" cy="165092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IQ" sz="2900" kern="1200" dirty="0" smtClean="0"/>
            <a:t>الانحدار غير خطي</a:t>
          </a:r>
          <a:endParaRPr lang="ar-IQ" sz="2900" kern="1200" dirty="0"/>
        </a:p>
      </dsp:txBody>
      <dsp:txXfrm>
        <a:off x="587913" y="2829286"/>
        <a:ext cx="2503170" cy="1554214"/>
      </dsp:txXfrm>
    </dsp:sp>
    <dsp:sp modelId="{8AB14BA7-E36D-47D0-A8A6-F755A54D8395}">
      <dsp:nvSpPr>
        <dsp:cNvPr id="0" name=""/>
        <dsp:cNvSpPr/>
      </dsp:nvSpPr>
      <dsp:spPr>
        <a:xfrm>
          <a:off x="5075206" y="2506500"/>
          <a:ext cx="2599878" cy="165092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C50CC-4507-4428-AF33-0B2218BC6D12}">
      <dsp:nvSpPr>
        <dsp:cNvPr id="0" name=""/>
        <dsp:cNvSpPr/>
      </dsp:nvSpPr>
      <dsp:spPr>
        <a:xfrm>
          <a:off x="5364081" y="2780932"/>
          <a:ext cx="2599878" cy="165092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IQ" sz="2900" kern="1200" dirty="0" smtClean="0"/>
            <a:t>الانحدار الخطي</a:t>
          </a:r>
          <a:endParaRPr lang="ar-IQ" sz="2900" kern="1200" dirty="0"/>
        </a:p>
      </dsp:txBody>
      <dsp:txXfrm>
        <a:off x="5412435" y="2829286"/>
        <a:ext cx="2503170" cy="1554214"/>
      </dsp:txXfrm>
    </dsp:sp>
    <dsp:sp modelId="{B0626CFF-CBC0-4EA2-BE81-08355E5BE039}">
      <dsp:nvSpPr>
        <dsp:cNvPr id="0" name=""/>
        <dsp:cNvSpPr/>
      </dsp:nvSpPr>
      <dsp:spPr>
        <a:xfrm>
          <a:off x="2770957" y="4816013"/>
          <a:ext cx="2599878" cy="16509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C1905-8BD9-449C-8DB2-4540B4276D31}">
      <dsp:nvSpPr>
        <dsp:cNvPr id="0" name=""/>
        <dsp:cNvSpPr/>
      </dsp:nvSpPr>
      <dsp:spPr>
        <a:xfrm>
          <a:off x="3059832" y="5090445"/>
          <a:ext cx="2599878" cy="16509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en-US" sz="2900" kern="1200" smtClean="0"/>
            <a:t>General model or Multiple regression</a:t>
          </a:r>
          <a:endParaRPr lang="ar-IQ" sz="2900" kern="1200"/>
        </a:p>
      </dsp:txBody>
      <dsp:txXfrm>
        <a:off x="3108186" y="5138799"/>
        <a:ext cx="2503170" cy="1554214"/>
      </dsp:txXfrm>
    </dsp:sp>
    <dsp:sp modelId="{FABC9F18-E284-437A-9F98-942D6CD2F48E}">
      <dsp:nvSpPr>
        <dsp:cNvPr id="0" name=""/>
        <dsp:cNvSpPr/>
      </dsp:nvSpPr>
      <dsp:spPr>
        <a:xfrm>
          <a:off x="6083312" y="4810752"/>
          <a:ext cx="2599878" cy="16509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17BE1-06D1-4D5E-8521-48688471BCC7}">
      <dsp:nvSpPr>
        <dsp:cNvPr id="0" name=""/>
        <dsp:cNvSpPr/>
      </dsp:nvSpPr>
      <dsp:spPr>
        <a:xfrm>
          <a:off x="6372187" y="5085183"/>
          <a:ext cx="2599878" cy="16509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n-CL" sz="2900" kern="1200" dirty="0" smtClean="0"/>
            <a:t>Simple regression </a:t>
          </a:r>
          <a:endParaRPr lang="ar-IQ" sz="2900" kern="1200" dirty="0"/>
        </a:p>
      </dsp:txBody>
      <dsp:txXfrm>
        <a:off x="6420541" y="5133537"/>
        <a:ext cx="2503170" cy="1554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8420D-621F-46EB-B59F-F19852584676}">
      <dsp:nvSpPr>
        <dsp:cNvPr id="0" name=""/>
        <dsp:cNvSpPr/>
      </dsp:nvSpPr>
      <dsp:spPr>
        <a:xfrm>
          <a:off x="3957563" y="3412894"/>
          <a:ext cx="790332" cy="1680410"/>
        </a:xfrm>
        <a:custGeom>
          <a:avLst/>
          <a:gdLst/>
          <a:ahLst/>
          <a:cxnLst/>
          <a:rect l="0" t="0" r="0" b="0"/>
          <a:pathLst>
            <a:path>
              <a:moveTo>
                <a:pt x="0" y="0"/>
              </a:moveTo>
              <a:lnTo>
                <a:pt x="395166" y="0"/>
              </a:lnTo>
              <a:lnTo>
                <a:pt x="395166" y="1680410"/>
              </a:lnTo>
              <a:lnTo>
                <a:pt x="790332" y="168041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72EF0-A7DD-40CC-865C-4F5AED4BC722}">
      <dsp:nvSpPr>
        <dsp:cNvPr id="0" name=""/>
        <dsp:cNvSpPr/>
      </dsp:nvSpPr>
      <dsp:spPr>
        <a:xfrm>
          <a:off x="3957563" y="1972770"/>
          <a:ext cx="790332" cy="1440123"/>
        </a:xfrm>
        <a:custGeom>
          <a:avLst/>
          <a:gdLst/>
          <a:ahLst/>
          <a:cxnLst/>
          <a:rect l="0" t="0" r="0" b="0"/>
          <a:pathLst>
            <a:path>
              <a:moveTo>
                <a:pt x="0" y="1440123"/>
              </a:moveTo>
              <a:lnTo>
                <a:pt x="395166" y="1440123"/>
              </a:lnTo>
              <a:lnTo>
                <a:pt x="395166" y="0"/>
              </a:lnTo>
              <a:lnTo>
                <a:pt x="79033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30C05-49DD-4181-9C0A-2A4270C31033}">
      <dsp:nvSpPr>
        <dsp:cNvPr id="0" name=""/>
        <dsp:cNvSpPr/>
      </dsp:nvSpPr>
      <dsp:spPr>
        <a:xfrm>
          <a:off x="5899" y="2810265"/>
          <a:ext cx="3951664" cy="12052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kern="1200" dirty="0" smtClean="0"/>
            <a:t>وتكون الفرضيات على نوعين </a:t>
          </a:r>
          <a:endParaRPr lang="ar-IQ" sz="3100" kern="1200" dirty="0"/>
        </a:p>
      </dsp:txBody>
      <dsp:txXfrm>
        <a:off x="5899" y="2810265"/>
        <a:ext cx="3951664" cy="1205257"/>
      </dsp:txXfrm>
    </dsp:sp>
    <dsp:sp modelId="{EC0206BC-5A29-4602-B50D-159246472A55}">
      <dsp:nvSpPr>
        <dsp:cNvPr id="0" name=""/>
        <dsp:cNvSpPr/>
      </dsp:nvSpPr>
      <dsp:spPr>
        <a:xfrm>
          <a:off x="4747896" y="539339"/>
          <a:ext cx="4353667" cy="28668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b="1" kern="1200" dirty="0" smtClean="0"/>
            <a:t>الفرضية الصفرية </a:t>
          </a:r>
          <a:r>
            <a:rPr lang="en-US" sz="3100" b="1" kern="1200" dirty="0" smtClean="0"/>
            <a:t>H</a:t>
          </a:r>
          <a:r>
            <a:rPr lang="en-US" sz="3100" b="1" kern="1200" baseline="-25000" dirty="0" smtClean="0"/>
            <a:t>0 </a:t>
          </a:r>
          <a:r>
            <a:rPr lang="ar-SA" sz="3100" b="1" kern="1200" dirty="0" smtClean="0"/>
            <a:t>:</a:t>
          </a:r>
          <a:r>
            <a:rPr lang="ar-SA" sz="3100" kern="1200" dirty="0" smtClean="0"/>
            <a:t> وهذه الفرضية تخص معلمة المجتمع موضع الدراسة اذ ننطلق منها ويتم رفضها عندما تتوفر دلائل على عدم صحتها، وخلاف ذلك يتم قبولها </a:t>
          </a:r>
          <a:endParaRPr lang="ar-IQ" sz="3100" kern="1200" dirty="0"/>
        </a:p>
      </dsp:txBody>
      <dsp:txXfrm>
        <a:off x="4747896" y="539339"/>
        <a:ext cx="4353667" cy="2866862"/>
      </dsp:txXfrm>
    </dsp:sp>
    <dsp:sp modelId="{C30F9442-694B-495E-97C6-DACB1C9108C4}">
      <dsp:nvSpPr>
        <dsp:cNvPr id="0" name=""/>
        <dsp:cNvSpPr/>
      </dsp:nvSpPr>
      <dsp:spPr>
        <a:xfrm>
          <a:off x="4747896" y="3900159"/>
          <a:ext cx="4365087" cy="238628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b="1" kern="1200" dirty="0" smtClean="0"/>
            <a:t>الفرضية البديلة </a:t>
          </a:r>
          <a:r>
            <a:rPr lang="en-US" sz="3100" b="1" kern="1200" dirty="0" smtClean="0"/>
            <a:t> : H</a:t>
          </a:r>
          <a:r>
            <a:rPr lang="en-US" sz="3100" b="1" kern="1200" baseline="-25000" dirty="0" smtClean="0"/>
            <a:t>1</a:t>
          </a:r>
          <a:r>
            <a:rPr lang="ar-SA" sz="3100" b="1" kern="1200" dirty="0" smtClean="0"/>
            <a:t>هي</a:t>
          </a:r>
          <a:r>
            <a:rPr lang="ar-SA" sz="3100" kern="1200" dirty="0" smtClean="0"/>
            <a:t> الفرضية البديلة عن فرضية العدم ويتم قبولها عند رفض فرضية العدم باعتبارها غير صحيحة بناء على المعلومات </a:t>
          </a:r>
          <a:r>
            <a:rPr lang="ar-SA" sz="3100" kern="1200" dirty="0" err="1" smtClean="0"/>
            <a:t>المستقاة</a:t>
          </a:r>
          <a:r>
            <a:rPr lang="ar-SA" sz="3100" kern="1200" dirty="0" smtClean="0"/>
            <a:t> من العينة.</a:t>
          </a:r>
          <a:endParaRPr lang="ar-IQ" sz="3100" kern="1200" dirty="0"/>
        </a:p>
      </dsp:txBody>
      <dsp:txXfrm>
        <a:off x="4747896" y="3900159"/>
        <a:ext cx="4365087" cy="238628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0C9089C-78B4-4CED-8549-F32725AC5CB4}" type="datetimeFigureOut">
              <a:rPr lang="ar-IQ" smtClean="0"/>
              <a:pPr/>
              <a:t>30/09/1440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8F42221-9C39-4932-B36E-CA1EC08B1508}" type="slidenum">
              <a:rPr lang="ar-IQ" smtClean="0"/>
              <a:pPr/>
              <a:t>‹#›</a:t>
            </a:fld>
            <a:endParaRPr lang="ar-IQ"/>
          </a:p>
        </p:txBody>
      </p:sp>
    </p:spTree>
    <p:extLst>
      <p:ext uri="{BB962C8B-B14F-4D97-AF65-F5344CB8AC3E}">
        <p14:creationId xmlns="" xmlns:p14="http://schemas.microsoft.com/office/powerpoint/2010/main" val="39783099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8F42221-9C39-4932-B36E-CA1EC08B1508}" type="slidenum">
              <a:rPr lang="ar-IQ" smtClean="0"/>
              <a:pPr/>
              <a:t>12</a:t>
            </a:fld>
            <a:endParaRPr lang="ar-IQ"/>
          </a:p>
        </p:txBody>
      </p:sp>
    </p:spTree>
    <p:extLst>
      <p:ext uri="{BB962C8B-B14F-4D97-AF65-F5344CB8AC3E}">
        <p14:creationId xmlns="" xmlns:p14="http://schemas.microsoft.com/office/powerpoint/2010/main" val="296771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30/09/1440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30/09/1440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image" Target="../media/image20.png"/><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9144000" cy="1569660"/>
          </a:xfrm>
          <a:prstGeom prst="rect">
            <a:avLst/>
          </a:prstGeom>
        </p:spPr>
        <p:txBody>
          <a:bodyPr wrap="square">
            <a:spAutoFit/>
          </a:bodyPr>
          <a:lstStyle/>
          <a:p>
            <a:pPr algn="ctr"/>
            <a:r>
              <a:rPr lang="ar-IQ" sz="4800" b="1" dirty="0"/>
              <a:t>تحليل الانحدار والارتباط</a:t>
            </a:r>
            <a:r>
              <a:rPr lang="ar-IQ" sz="4800" dirty="0"/>
              <a:t> </a:t>
            </a:r>
            <a:endParaRPr lang="ar-IQ" sz="4800" dirty="0" smtClean="0"/>
          </a:p>
          <a:p>
            <a:pPr algn="ctr"/>
            <a:r>
              <a:rPr lang="en-US" sz="4800" b="1" dirty="0" smtClean="0"/>
              <a:t>Regression </a:t>
            </a:r>
            <a:r>
              <a:rPr lang="en-US" sz="4800" b="1" dirty="0"/>
              <a:t>analysis and correlation</a:t>
            </a:r>
            <a:endParaRPr lang="en-US" sz="4800" dirty="0"/>
          </a:p>
        </p:txBody>
      </p:sp>
      <p:pic>
        <p:nvPicPr>
          <p:cNvPr id="21505" name="Picture 1"/>
          <p:cNvPicPr>
            <a:picLocks noChangeAspect="1" noChangeArrowheads="1"/>
          </p:cNvPicPr>
          <p:nvPr/>
        </p:nvPicPr>
        <p:blipFill>
          <a:blip r:embed="rId2"/>
          <a:srcRect/>
          <a:stretch>
            <a:fillRect/>
          </a:stretch>
        </p:blipFill>
        <p:spPr bwMode="auto">
          <a:xfrm>
            <a:off x="857225" y="1714488"/>
            <a:ext cx="7143800" cy="3401810"/>
          </a:xfrm>
          <a:prstGeom prst="rect">
            <a:avLst/>
          </a:prstGeom>
          <a:noFill/>
          <a:ln w="9525">
            <a:noFill/>
            <a:miter lim="800000"/>
            <a:headEnd/>
            <a:tailEnd/>
          </a:ln>
          <a:effectLst/>
        </p:spPr>
      </p:pic>
      <p:sp>
        <p:nvSpPr>
          <p:cNvPr id="6" name="مربع نص 5"/>
          <p:cNvSpPr txBox="1"/>
          <p:nvPr/>
        </p:nvSpPr>
        <p:spPr>
          <a:xfrm>
            <a:off x="2214546" y="5134451"/>
            <a:ext cx="4572032" cy="1723549"/>
          </a:xfrm>
          <a:prstGeom prst="rect">
            <a:avLst/>
          </a:prstGeom>
          <a:noFill/>
        </p:spPr>
        <p:txBody>
          <a:bodyPr wrap="square" rtlCol="1">
            <a:spAutoFit/>
          </a:bodyPr>
          <a:lstStyle/>
          <a:p>
            <a:pPr algn="ctr"/>
            <a:r>
              <a:rPr lang="ar-IQ" sz="1600" b="1" dirty="0" smtClean="0"/>
              <a:t>الأستاذ المساعد </a:t>
            </a:r>
          </a:p>
          <a:p>
            <a:pPr algn="ctr"/>
            <a:r>
              <a:rPr lang="ar-IQ" b="1" dirty="0" smtClean="0"/>
              <a:t>ساهرة حسين زين</a:t>
            </a:r>
          </a:p>
          <a:p>
            <a:pPr algn="ctr"/>
            <a:r>
              <a:rPr lang="ar-IQ" b="1" dirty="0" smtClean="0"/>
              <a:t>قسم الإحصاء/ كلية الإدارة والاقتصاد</a:t>
            </a:r>
          </a:p>
          <a:p>
            <a:pPr algn="ctr"/>
            <a:r>
              <a:rPr lang="ar-IQ" b="1" dirty="0" smtClean="0"/>
              <a:t>جامعة البصرة</a:t>
            </a:r>
          </a:p>
          <a:p>
            <a:pPr algn="ctr"/>
            <a:r>
              <a:rPr lang="en-US" b="1" dirty="0" smtClean="0"/>
              <a:t>Email: Sahera_althalabi@yahoo.com </a:t>
            </a:r>
          </a:p>
          <a:p>
            <a:endParaRPr lang="ar-IQ" dirty="0"/>
          </a:p>
        </p:txBody>
      </p:sp>
    </p:spTree>
    <p:extLst>
      <p:ext uri="{BB962C8B-B14F-4D97-AF65-F5344CB8AC3E}">
        <p14:creationId xmlns="" xmlns:p14="http://schemas.microsoft.com/office/powerpoint/2010/main" val="222447308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864" y="1052736"/>
            <a:ext cx="9151549" cy="4832092"/>
          </a:xfrm>
          <a:prstGeom prst="rect">
            <a:avLst/>
          </a:prstGeom>
        </p:spPr>
        <p:txBody>
          <a:bodyPr wrap="square">
            <a:spAutoFit/>
          </a:bodyPr>
          <a:lstStyle/>
          <a:p>
            <a:r>
              <a:rPr lang="ar-IQ" sz="2800" b="1" dirty="0">
                <a:ln>
                  <a:solidFill>
                    <a:schemeClr val="accent2">
                      <a:lumMod val="60000"/>
                      <a:lumOff val="40000"/>
                    </a:schemeClr>
                  </a:solidFill>
                </a:ln>
                <a:solidFill>
                  <a:srgbClr val="FF66CC"/>
                </a:solidFill>
              </a:rPr>
              <a:t>وهكذا يمكن تعميمه </a:t>
            </a:r>
            <a:r>
              <a:rPr lang="ar-IQ" sz="2800" b="1" dirty="0" err="1">
                <a:ln>
                  <a:solidFill>
                    <a:schemeClr val="accent2">
                      <a:lumMod val="60000"/>
                      <a:lumOff val="40000"/>
                    </a:schemeClr>
                  </a:solidFill>
                </a:ln>
                <a:solidFill>
                  <a:srgbClr val="FF66CC"/>
                </a:solidFill>
              </a:rPr>
              <a:t>لاي</a:t>
            </a:r>
            <a:r>
              <a:rPr lang="ar-IQ" sz="2800" b="1" dirty="0">
                <a:ln>
                  <a:solidFill>
                    <a:schemeClr val="accent2">
                      <a:lumMod val="60000"/>
                      <a:lumOff val="40000"/>
                    </a:schemeClr>
                  </a:solidFill>
                </a:ln>
                <a:solidFill>
                  <a:srgbClr val="FF66CC"/>
                </a:solidFill>
              </a:rPr>
              <a:t> قيمة غير الصفر.</a:t>
            </a:r>
          </a:p>
          <a:p>
            <a:r>
              <a:rPr lang="ar-IQ" sz="2800" b="1" dirty="0">
                <a:ln>
                  <a:solidFill>
                    <a:schemeClr val="accent2">
                      <a:lumMod val="60000"/>
                      <a:lumOff val="40000"/>
                    </a:schemeClr>
                  </a:solidFill>
                </a:ln>
                <a:solidFill>
                  <a:srgbClr val="FF66CC"/>
                </a:solidFill>
              </a:rPr>
              <a:t>ويسمى الاختبار بهذه الحالة اختبار بجانبين (</a:t>
            </a:r>
            <a:r>
              <a:rPr lang="arn-CL" sz="2800" b="1" dirty="0">
                <a:ln>
                  <a:solidFill>
                    <a:schemeClr val="accent2">
                      <a:lumMod val="60000"/>
                      <a:lumOff val="40000"/>
                    </a:schemeClr>
                  </a:solidFill>
                </a:ln>
                <a:solidFill>
                  <a:srgbClr val="FF66CC"/>
                </a:solidFill>
              </a:rPr>
              <a:t>Two tail </a:t>
            </a:r>
            <a:r>
              <a:rPr lang="arn-CL" sz="2800" b="1" dirty="0" smtClean="0">
                <a:ln>
                  <a:solidFill>
                    <a:schemeClr val="accent2">
                      <a:lumMod val="60000"/>
                      <a:lumOff val="40000"/>
                    </a:schemeClr>
                  </a:solidFill>
                </a:ln>
                <a:solidFill>
                  <a:srgbClr val="FF66CC"/>
                </a:solidFill>
              </a:rPr>
              <a:t>test</a:t>
            </a:r>
            <a:r>
              <a:rPr lang="ar-IQ" sz="2800" b="1" dirty="0" smtClean="0">
                <a:ln>
                  <a:solidFill>
                    <a:schemeClr val="accent2">
                      <a:lumMod val="60000"/>
                      <a:lumOff val="40000"/>
                    </a:schemeClr>
                  </a:solidFill>
                </a:ln>
                <a:solidFill>
                  <a:srgbClr val="FF66CC"/>
                </a:solidFill>
              </a:rPr>
              <a:t>)</a:t>
            </a:r>
            <a:endParaRPr lang="arn-CL" sz="2800" b="1" dirty="0">
              <a:ln>
                <a:solidFill>
                  <a:schemeClr val="accent2">
                    <a:lumMod val="60000"/>
                    <a:lumOff val="40000"/>
                  </a:schemeClr>
                </a:solidFill>
              </a:ln>
              <a:solidFill>
                <a:srgbClr val="FF66CC"/>
              </a:solidFill>
            </a:endParaRPr>
          </a:p>
          <a:p>
            <a:r>
              <a:rPr lang="ar-IQ" sz="2800" b="1" dirty="0">
                <a:ln>
                  <a:solidFill>
                    <a:schemeClr val="accent2">
                      <a:lumMod val="60000"/>
                      <a:lumOff val="40000"/>
                    </a:schemeClr>
                  </a:solidFill>
                </a:ln>
                <a:solidFill>
                  <a:srgbClr val="FF66CC"/>
                </a:solidFill>
              </a:rPr>
              <a:t>اذا كنا نسعى الى اثبات ان ميل انحدار المجتمع موجباً او ان الحد الثابت موجباً فتكون الفرضية:</a:t>
            </a:r>
          </a:p>
          <a:p>
            <a:pPr algn="ctr"/>
            <a:r>
              <a:rPr lang="arn-CL" sz="2800" b="1" dirty="0" smtClean="0">
                <a:ln>
                  <a:solidFill>
                    <a:schemeClr val="accent2">
                      <a:lumMod val="60000"/>
                      <a:lumOff val="40000"/>
                    </a:schemeClr>
                  </a:solidFill>
                </a:ln>
                <a:solidFill>
                  <a:srgbClr val="FF66CC"/>
                </a:solidFill>
              </a:rPr>
              <a:t>H0</a:t>
            </a:r>
            <a:r>
              <a:rPr lang="arn-CL" sz="2800" b="1" dirty="0">
                <a:ln>
                  <a:solidFill>
                    <a:schemeClr val="accent2">
                      <a:lumMod val="60000"/>
                      <a:lumOff val="40000"/>
                    </a:schemeClr>
                  </a:solidFill>
                </a:ln>
                <a:solidFill>
                  <a:srgbClr val="FF66CC"/>
                </a:solidFill>
              </a:rPr>
              <a:t>: </a:t>
            </a:r>
            <a:r>
              <a:rPr lang="el-GR" sz="2800" b="1" dirty="0">
                <a:ln>
                  <a:solidFill>
                    <a:schemeClr val="accent2">
                      <a:lumMod val="60000"/>
                      <a:lumOff val="40000"/>
                    </a:schemeClr>
                  </a:solidFill>
                </a:ln>
                <a:solidFill>
                  <a:srgbClr val="FF66CC"/>
                </a:solidFill>
              </a:rPr>
              <a:t>β1 ≤ 0             </a:t>
            </a:r>
            <a:r>
              <a:rPr lang="arn-CL" sz="2800" b="1" dirty="0">
                <a:ln>
                  <a:solidFill>
                    <a:schemeClr val="accent2">
                      <a:lumMod val="60000"/>
                      <a:lumOff val="40000"/>
                    </a:schemeClr>
                  </a:solidFill>
                </a:ln>
                <a:solidFill>
                  <a:srgbClr val="FF66CC"/>
                </a:solidFill>
              </a:rPr>
              <a:t>vs.            H1: </a:t>
            </a:r>
            <a:r>
              <a:rPr lang="el-GR" sz="2800" b="1" dirty="0">
                <a:ln>
                  <a:solidFill>
                    <a:schemeClr val="accent2">
                      <a:lumMod val="60000"/>
                      <a:lumOff val="40000"/>
                    </a:schemeClr>
                  </a:solidFill>
                </a:ln>
                <a:solidFill>
                  <a:srgbClr val="FF66CC"/>
                </a:solidFill>
              </a:rPr>
              <a:t>β1 &gt; </a:t>
            </a:r>
            <a:r>
              <a:rPr lang="el-GR" sz="2800" b="1" dirty="0" smtClean="0">
                <a:ln>
                  <a:solidFill>
                    <a:schemeClr val="accent2">
                      <a:lumMod val="60000"/>
                      <a:lumOff val="40000"/>
                    </a:schemeClr>
                  </a:solidFill>
                </a:ln>
                <a:solidFill>
                  <a:srgbClr val="FF66CC"/>
                </a:solidFill>
              </a:rPr>
              <a:t>0</a:t>
            </a:r>
          </a:p>
          <a:p>
            <a:r>
              <a:rPr lang="el-GR" sz="2800" b="1" dirty="0" smtClean="0">
                <a:ln>
                  <a:solidFill>
                    <a:schemeClr val="accent2">
                      <a:lumMod val="60000"/>
                      <a:lumOff val="40000"/>
                    </a:schemeClr>
                  </a:solidFill>
                </a:ln>
                <a:solidFill>
                  <a:srgbClr val="FF66CC"/>
                </a:solidFill>
              </a:rPr>
              <a:t>		</a:t>
            </a:r>
            <a:r>
              <a:rPr lang="arn-CL" sz="2800" b="1" dirty="0" smtClean="0">
                <a:ln>
                  <a:solidFill>
                    <a:schemeClr val="accent2">
                      <a:lumMod val="60000"/>
                      <a:lumOff val="40000"/>
                    </a:schemeClr>
                  </a:solidFill>
                </a:ln>
                <a:solidFill>
                  <a:srgbClr val="FF66CC"/>
                </a:solidFill>
              </a:rPr>
              <a:t>H0: </a:t>
            </a:r>
            <a:r>
              <a:rPr lang="el-GR" sz="2800" b="1" dirty="0" smtClean="0">
                <a:ln>
                  <a:solidFill>
                    <a:schemeClr val="accent2">
                      <a:lumMod val="60000"/>
                      <a:lumOff val="40000"/>
                    </a:schemeClr>
                  </a:solidFill>
                </a:ln>
                <a:solidFill>
                  <a:srgbClr val="FF66CC"/>
                </a:solidFill>
              </a:rPr>
              <a:t>β0 ≤ 0             </a:t>
            </a:r>
            <a:r>
              <a:rPr lang="arn-CL" sz="2800" b="1" dirty="0" smtClean="0">
                <a:ln>
                  <a:solidFill>
                    <a:schemeClr val="accent2">
                      <a:lumMod val="60000"/>
                      <a:lumOff val="40000"/>
                    </a:schemeClr>
                  </a:solidFill>
                </a:ln>
                <a:solidFill>
                  <a:srgbClr val="FF66CC"/>
                </a:solidFill>
              </a:rPr>
              <a:t>vs.            H1: </a:t>
            </a:r>
            <a:r>
              <a:rPr lang="el-GR" sz="2800" b="1" dirty="0" smtClean="0">
                <a:ln>
                  <a:solidFill>
                    <a:schemeClr val="accent2">
                      <a:lumMod val="60000"/>
                      <a:lumOff val="40000"/>
                    </a:schemeClr>
                  </a:solidFill>
                </a:ln>
                <a:solidFill>
                  <a:srgbClr val="FF66CC"/>
                </a:solidFill>
              </a:rPr>
              <a:t>β0 &gt; 0</a:t>
            </a:r>
          </a:p>
          <a:p>
            <a:r>
              <a:rPr lang="ar-IQ" sz="2800" b="1" dirty="0" smtClean="0">
                <a:ln>
                  <a:solidFill>
                    <a:schemeClr val="accent2">
                      <a:lumMod val="60000"/>
                      <a:lumOff val="40000"/>
                    </a:schemeClr>
                  </a:solidFill>
                </a:ln>
                <a:solidFill>
                  <a:srgbClr val="FF66CC"/>
                </a:solidFill>
              </a:rPr>
              <a:t>ويسمى </a:t>
            </a:r>
            <a:r>
              <a:rPr lang="ar-IQ" sz="2800" b="1" dirty="0">
                <a:ln>
                  <a:solidFill>
                    <a:schemeClr val="accent2">
                      <a:lumMod val="60000"/>
                      <a:lumOff val="40000"/>
                    </a:schemeClr>
                  </a:solidFill>
                </a:ln>
                <a:solidFill>
                  <a:srgbClr val="FF66CC"/>
                </a:solidFill>
              </a:rPr>
              <a:t>الاختبار في هذه الحالة اختبار بجانب واحد </a:t>
            </a:r>
            <a:r>
              <a:rPr lang="en-US" sz="2800" b="1" dirty="0" smtClean="0">
                <a:ln>
                  <a:solidFill>
                    <a:schemeClr val="accent2">
                      <a:lumMod val="60000"/>
                      <a:lumOff val="40000"/>
                    </a:schemeClr>
                  </a:solidFill>
                </a:ln>
                <a:solidFill>
                  <a:srgbClr val="FF66CC"/>
                </a:solidFill>
              </a:rPr>
              <a:t>(</a:t>
            </a:r>
            <a:r>
              <a:rPr lang="arn-CL" sz="2800" b="1" dirty="0" smtClean="0">
                <a:ln>
                  <a:solidFill>
                    <a:schemeClr val="accent2">
                      <a:lumMod val="60000"/>
                      <a:lumOff val="40000"/>
                    </a:schemeClr>
                  </a:solidFill>
                </a:ln>
                <a:solidFill>
                  <a:srgbClr val="FF66CC"/>
                </a:solidFill>
              </a:rPr>
              <a:t>One </a:t>
            </a:r>
            <a:r>
              <a:rPr lang="arn-CL" sz="2800" b="1" dirty="0">
                <a:ln>
                  <a:solidFill>
                    <a:schemeClr val="accent2">
                      <a:lumMod val="60000"/>
                      <a:lumOff val="40000"/>
                    </a:schemeClr>
                  </a:solidFill>
                </a:ln>
                <a:solidFill>
                  <a:srgbClr val="FF66CC"/>
                </a:solidFill>
              </a:rPr>
              <a:t>– tail test)</a:t>
            </a:r>
          </a:p>
          <a:p>
            <a:r>
              <a:rPr lang="ar-IQ" sz="2800" b="1" dirty="0">
                <a:ln>
                  <a:solidFill>
                    <a:schemeClr val="accent2">
                      <a:lumMod val="60000"/>
                      <a:lumOff val="40000"/>
                    </a:schemeClr>
                  </a:solidFill>
                </a:ln>
                <a:solidFill>
                  <a:srgbClr val="FF66CC"/>
                </a:solidFill>
              </a:rPr>
              <a:t>أما اذا أردنا اثبات ان ميل انحدار المجتمع سالباً او ان الحد الثابت </a:t>
            </a:r>
            <a:endParaRPr lang="ar-IQ" sz="2800" b="1" dirty="0" smtClean="0">
              <a:ln>
                <a:solidFill>
                  <a:schemeClr val="accent2">
                    <a:lumMod val="60000"/>
                    <a:lumOff val="40000"/>
                  </a:schemeClr>
                </a:solidFill>
              </a:ln>
              <a:solidFill>
                <a:srgbClr val="FF66CC"/>
              </a:solidFill>
            </a:endParaRPr>
          </a:p>
          <a:p>
            <a:r>
              <a:rPr lang="ar-IQ" sz="2800" b="1" dirty="0" smtClean="0">
                <a:ln>
                  <a:solidFill>
                    <a:schemeClr val="accent2">
                      <a:lumMod val="60000"/>
                      <a:lumOff val="40000"/>
                    </a:schemeClr>
                  </a:solidFill>
                </a:ln>
                <a:solidFill>
                  <a:srgbClr val="FF66CC"/>
                </a:solidFill>
              </a:rPr>
              <a:t>سالباً </a:t>
            </a:r>
            <a:r>
              <a:rPr lang="ar-IQ" sz="2800" b="1" dirty="0">
                <a:ln>
                  <a:solidFill>
                    <a:schemeClr val="accent2">
                      <a:lumMod val="60000"/>
                      <a:lumOff val="40000"/>
                    </a:schemeClr>
                  </a:solidFill>
                </a:ln>
                <a:solidFill>
                  <a:srgbClr val="FF66CC"/>
                </a:solidFill>
              </a:rPr>
              <a:t>فان الفرضية تصاغ على وفق الآتي:</a:t>
            </a:r>
          </a:p>
          <a:p>
            <a:r>
              <a:rPr lang="arn-CL" sz="2800" b="1" dirty="0">
                <a:ln>
                  <a:solidFill>
                    <a:schemeClr val="accent2">
                      <a:lumMod val="60000"/>
                      <a:lumOff val="40000"/>
                    </a:schemeClr>
                  </a:solidFill>
                </a:ln>
                <a:solidFill>
                  <a:srgbClr val="FF66CC"/>
                </a:solidFill>
              </a:rPr>
              <a:t>H0: </a:t>
            </a:r>
            <a:r>
              <a:rPr lang="el-GR" sz="2800" b="1" dirty="0">
                <a:ln>
                  <a:solidFill>
                    <a:schemeClr val="accent2">
                      <a:lumMod val="60000"/>
                      <a:lumOff val="40000"/>
                    </a:schemeClr>
                  </a:solidFill>
                </a:ln>
                <a:solidFill>
                  <a:srgbClr val="FF66CC"/>
                </a:solidFill>
              </a:rPr>
              <a:t>β1 ≥ 0             </a:t>
            </a:r>
            <a:r>
              <a:rPr lang="arn-CL" sz="2800" b="1" dirty="0">
                <a:ln>
                  <a:solidFill>
                    <a:schemeClr val="accent2">
                      <a:lumMod val="60000"/>
                      <a:lumOff val="40000"/>
                    </a:schemeClr>
                  </a:solidFill>
                </a:ln>
                <a:solidFill>
                  <a:srgbClr val="FF66CC"/>
                </a:solidFill>
              </a:rPr>
              <a:t>vs.            H1: </a:t>
            </a:r>
            <a:r>
              <a:rPr lang="el-GR" sz="2800" b="1" dirty="0">
                <a:ln>
                  <a:solidFill>
                    <a:schemeClr val="accent2">
                      <a:lumMod val="60000"/>
                      <a:lumOff val="40000"/>
                    </a:schemeClr>
                  </a:solidFill>
                </a:ln>
                <a:solidFill>
                  <a:srgbClr val="FF66CC"/>
                </a:solidFill>
              </a:rPr>
              <a:t>β1 &lt; 0</a:t>
            </a:r>
          </a:p>
          <a:p>
            <a:r>
              <a:rPr lang="arn-CL" sz="2800" b="1" dirty="0" smtClean="0">
                <a:ln>
                  <a:solidFill>
                    <a:schemeClr val="accent2">
                      <a:lumMod val="60000"/>
                      <a:lumOff val="40000"/>
                    </a:schemeClr>
                  </a:solidFill>
                </a:ln>
                <a:solidFill>
                  <a:srgbClr val="FF66CC"/>
                </a:solidFill>
              </a:rPr>
              <a:t>H0</a:t>
            </a:r>
            <a:r>
              <a:rPr lang="arn-CL" sz="2800" b="1" dirty="0">
                <a:ln>
                  <a:solidFill>
                    <a:schemeClr val="accent2">
                      <a:lumMod val="60000"/>
                      <a:lumOff val="40000"/>
                    </a:schemeClr>
                  </a:solidFill>
                </a:ln>
                <a:solidFill>
                  <a:srgbClr val="FF66CC"/>
                </a:solidFill>
              </a:rPr>
              <a:t>: </a:t>
            </a:r>
            <a:r>
              <a:rPr lang="el-GR" sz="2800" b="1" dirty="0">
                <a:ln>
                  <a:solidFill>
                    <a:schemeClr val="accent2">
                      <a:lumMod val="60000"/>
                      <a:lumOff val="40000"/>
                    </a:schemeClr>
                  </a:solidFill>
                </a:ln>
                <a:solidFill>
                  <a:srgbClr val="FF66CC"/>
                </a:solidFill>
              </a:rPr>
              <a:t>β0 ≥ 0             </a:t>
            </a:r>
            <a:r>
              <a:rPr lang="arn-CL" sz="2800" b="1" dirty="0">
                <a:ln>
                  <a:solidFill>
                    <a:schemeClr val="accent2">
                      <a:lumMod val="60000"/>
                      <a:lumOff val="40000"/>
                    </a:schemeClr>
                  </a:solidFill>
                </a:ln>
                <a:solidFill>
                  <a:srgbClr val="FF66CC"/>
                </a:solidFill>
              </a:rPr>
              <a:t>vs.            H1: </a:t>
            </a:r>
            <a:r>
              <a:rPr lang="el-GR" sz="2800" b="1" dirty="0">
                <a:ln>
                  <a:solidFill>
                    <a:schemeClr val="accent2">
                      <a:lumMod val="60000"/>
                      <a:lumOff val="40000"/>
                    </a:schemeClr>
                  </a:solidFill>
                </a:ln>
                <a:solidFill>
                  <a:srgbClr val="FF66CC"/>
                </a:solidFill>
              </a:rPr>
              <a:t>β0 &lt; 0</a:t>
            </a:r>
          </a:p>
        </p:txBody>
      </p:sp>
      <p:sp>
        <p:nvSpPr>
          <p:cNvPr id="3" name="مستطيل 2"/>
          <p:cNvSpPr/>
          <p:nvPr/>
        </p:nvSpPr>
        <p:spPr>
          <a:xfrm>
            <a:off x="0" y="0"/>
            <a:ext cx="9144000" cy="1077218"/>
          </a:xfrm>
          <a:prstGeom prst="rect">
            <a:avLst/>
          </a:prstGeom>
        </p:spPr>
        <p:txBody>
          <a:bodyPr wrap="square">
            <a:spAutoFit/>
          </a:bodyPr>
          <a:lstStyle/>
          <a:p>
            <a:pPr algn="ctr"/>
            <a:r>
              <a:rPr lang="ar-IQ" sz="3200" b="1" dirty="0">
                <a:ln>
                  <a:solidFill>
                    <a:schemeClr val="accent2">
                      <a:lumMod val="60000"/>
                      <a:lumOff val="40000"/>
                    </a:schemeClr>
                  </a:solidFill>
                </a:ln>
                <a:solidFill>
                  <a:srgbClr val="FF66CC"/>
                </a:solidFill>
              </a:rPr>
              <a:t>الفرضيات حول المعلمات </a:t>
            </a:r>
            <a:r>
              <a:rPr lang="ar-IQ" sz="3200" b="1" dirty="0" smtClean="0">
                <a:ln>
                  <a:solidFill>
                    <a:schemeClr val="accent2">
                      <a:lumMod val="60000"/>
                      <a:lumOff val="40000"/>
                    </a:schemeClr>
                  </a:solidFill>
                </a:ln>
                <a:solidFill>
                  <a:srgbClr val="FF66CC"/>
                </a:solidFill>
              </a:rPr>
              <a:t>المقدرة</a:t>
            </a:r>
          </a:p>
          <a:p>
            <a:pPr algn="ctr"/>
            <a:r>
              <a:rPr lang="en-US" sz="3200" b="1" dirty="0" smtClean="0">
                <a:ln>
                  <a:solidFill>
                    <a:schemeClr val="accent2">
                      <a:lumMod val="60000"/>
                      <a:lumOff val="40000"/>
                    </a:schemeClr>
                  </a:solidFill>
                </a:ln>
                <a:solidFill>
                  <a:srgbClr val="FF66CC"/>
                </a:solidFill>
              </a:rPr>
              <a:t> </a:t>
            </a:r>
            <a:r>
              <a:rPr lang="en-US" sz="3200" b="1" dirty="0">
                <a:ln>
                  <a:solidFill>
                    <a:schemeClr val="accent2">
                      <a:lumMod val="60000"/>
                      <a:lumOff val="40000"/>
                    </a:schemeClr>
                  </a:solidFill>
                </a:ln>
                <a:solidFill>
                  <a:srgbClr val="FF66CC"/>
                </a:solidFill>
              </a:rPr>
              <a:t>parameters Hypotheses about estimated</a:t>
            </a:r>
            <a:endParaRPr lang="en-US" sz="3200" dirty="0">
              <a:ln>
                <a:solidFill>
                  <a:schemeClr val="accent2">
                    <a:lumMod val="60000"/>
                    <a:lumOff val="40000"/>
                  </a:schemeClr>
                </a:solidFill>
              </a:ln>
              <a:solidFill>
                <a:srgbClr val="FF66CC"/>
              </a:solidFill>
            </a:endParaRPr>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008457"/>
            <a:ext cx="1763688" cy="2849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0117012"/>
      </p:ext>
    </p:extLst>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كائن 1"/>
          <p:cNvGraphicFramePr>
            <a:graphicFrameLocks noChangeAspect="1"/>
          </p:cNvGraphicFramePr>
          <p:nvPr>
            <p:extLst>
              <p:ext uri="{D42A27DB-BD31-4B8C-83A1-F6EECF244321}">
                <p14:modId xmlns="" xmlns:p14="http://schemas.microsoft.com/office/powerpoint/2010/main" val="4061501400"/>
              </p:ext>
            </p:extLst>
          </p:nvPr>
        </p:nvGraphicFramePr>
        <p:xfrm>
          <a:off x="7020272" y="332656"/>
          <a:ext cx="648072" cy="891099"/>
        </p:xfrm>
        <a:graphic>
          <a:graphicData uri="http://schemas.openxmlformats.org/presentationml/2006/ole">
            <p:oleObj spid="_x0000_s9742" r:id="rId3" imgW="190417" imgH="253890" progId="Equation.3">
              <p:embed/>
            </p:oleObj>
          </a:graphicData>
        </a:graphic>
      </p:graphicFrame>
      <p:graphicFrame>
        <p:nvGraphicFramePr>
          <p:cNvPr id="3" name="كائن 2"/>
          <p:cNvGraphicFramePr>
            <a:graphicFrameLocks noChangeAspect="1"/>
          </p:cNvGraphicFramePr>
          <p:nvPr>
            <p:extLst>
              <p:ext uri="{D42A27DB-BD31-4B8C-83A1-F6EECF244321}">
                <p14:modId xmlns="" xmlns:p14="http://schemas.microsoft.com/office/powerpoint/2010/main" val="3415869946"/>
              </p:ext>
            </p:extLst>
          </p:nvPr>
        </p:nvGraphicFramePr>
        <p:xfrm>
          <a:off x="3419872" y="548680"/>
          <a:ext cx="2533273" cy="1021945"/>
        </p:xfrm>
        <a:graphic>
          <a:graphicData uri="http://schemas.openxmlformats.org/presentationml/2006/ole">
            <p:oleObj spid="_x0000_s9743" r:id="rId4" imgW="990170" imgH="482391" progId="Equation.3">
              <p:embed/>
            </p:oleObj>
          </a:graphicData>
        </a:graphic>
      </p:graphicFrame>
      <p:graphicFrame>
        <p:nvGraphicFramePr>
          <p:cNvPr id="4" name="كائن 3"/>
          <p:cNvGraphicFramePr>
            <a:graphicFrameLocks noChangeAspect="1"/>
          </p:cNvGraphicFramePr>
          <p:nvPr>
            <p:extLst>
              <p:ext uri="{D42A27DB-BD31-4B8C-83A1-F6EECF244321}">
                <p14:modId xmlns="" xmlns:p14="http://schemas.microsoft.com/office/powerpoint/2010/main" val="3151141989"/>
              </p:ext>
            </p:extLst>
          </p:nvPr>
        </p:nvGraphicFramePr>
        <p:xfrm>
          <a:off x="3131840" y="1556792"/>
          <a:ext cx="2869801" cy="757064"/>
        </p:xfrm>
        <a:graphic>
          <a:graphicData uri="http://schemas.openxmlformats.org/presentationml/2006/ole">
            <p:oleObj spid="_x0000_s9744" r:id="rId5" imgW="1180588" imgH="304668" progId="Equation.3">
              <p:embed/>
            </p:oleObj>
          </a:graphicData>
        </a:graphic>
      </p:graphicFrame>
      <p:graphicFrame>
        <p:nvGraphicFramePr>
          <p:cNvPr id="5" name="كائن 4"/>
          <p:cNvGraphicFramePr>
            <a:graphicFrameLocks noChangeAspect="1"/>
          </p:cNvGraphicFramePr>
          <p:nvPr>
            <p:extLst>
              <p:ext uri="{D42A27DB-BD31-4B8C-83A1-F6EECF244321}">
                <p14:modId xmlns="" xmlns:p14="http://schemas.microsoft.com/office/powerpoint/2010/main" val="401120863"/>
              </p:ext>
            </p:extLst>
          </p:nvPr>
        </p:nvGraphicFramePr>
        <p:xfrm>
          <a:off x="3131840" y="2276872"/>
          <a:ext cx="3027716" cy="851545"/>
        </p:xfrm>
        <a:graphic>
          <a:graphicData uri="http://schemas.openxmlformats.org/presentationml/2006/ole">
            <p:oleObj spid="_x0000_s9745" r:id="rId6" imgW="1435100" imgH="457200" progId="Equation.3">
              <p:embed/>
            </p:oleObj>
          </a:graphicData>
        </a:graphic>
      </p:graphicFrame>
      <p:graphicFrame>
        <p:nvGraphicFramePr>
          <p:cNvPr id="6" name="كائن 5"/>
          <p:cNvGraphicFramePr>
            <a:graphicFrameLocks noChangeAspect="1"/>
          </p:cNvGraphicFramePr>
          <p:nvPr>
            <p:extLst>
              <p:ext uri="{D42A27DB-BD31-4B8C-83A1-F6EECF244321}">
                <p14:modId xmlns="" xmlns:p14="http://schemas.microsoft.com/office/powerpoint/2010/main" val="733661121"/>
              </p:ext>
            </p:extLst>
          </p:nvPr>
        </p:nvGraphicFramePr>
        <p:xfrm>
          <a:off x="6883224" y="2492897"/>
          <a:ext cx="641103" cy="864096"/>
        </p:xfrm>
        <a:graphic>
          <a:graphicData uri="http://schemas.openxmlformats.org/presentationml/2006/ole">
            <p:oleObj spid="_x0000_s9746" r:id="rId7" imgW="177646" imgH="241091" progId="Equation.3">
              <p:embed/>
            </p:oleObj>
          </a:graphicData>
        </a:graphic>
      </p:graphicFrame>
      <p:graphicFrame>
        <p:nvGraphicFramePr>
          <p:cNvPr id="7" name="كائن 6"/>
          <p:cNvGraphicFramePr>
            <a:graphicFrameLocks noChangeAspect="1"/>
          </p:cNvGraphicFramePr>
          <p:nvPr>
            <p:extLst>
              <p:ext uri="{D42A27DB-BD31-4B8C-83A1-F6EECF244321}">
                <p14:modId xmlns="" xmlns:p14="http://schemas.microsoft.com/office/powerpoint/2010/main" val="1693920881"/>
              </p:ext>
            </p:extLst>
          </p:nvPr>
        </p:nvGraphicFramePr>
        <p:xfrm>
          <a:off x="3419872" y="3140968"/>
          <a:ext cx="2915816" cy="1055973"/>
        </p:xfrm>
        <a:graphic>
          <a:graphicData uri="http://schemas.openxmlformats.org/presentationml/2006/ole">
            <p:oleObj spid="_x0000_s9747" r:id="rId8" imgW="939392" imgH="482391" progId="Equation.3">
              <p:embed/>
            </p:oleObj>
          </a:graphicData>
        </a:graphic>
      </p:graphicFrame>
      <p:graphicFrame>
        <p:nvGraphicFramePr>
          <p:cNvPr id="8" name="كائن 7"/>
          <p:cNvGraphicFramePr>
            <a:graphicFrameLocks noChangeAspect="1"/>
          </p:cNvGraphicFramePr>
          <p:nvPr>
            <p:extLst>
              <p:ext uri="{D42A27DB-BD31-4B8C-83A1-F6EECF244321}">
                <p14:modId xmlns="" xmlns:p14="http://schemas.microsoft.com/office/powerpoint/2010/main" val="623037540"/>
              </p:ext>
            </p:extLst>
          </p:nvPr>
        </p:nvGraphicFramePr>
        <p:xfrm>
          <a:off x="3563888" y="4149080"/>
          <a:ext cx="3024336" cy="1645364"/>
        </p:xfrm>
        <a:graphic>
          <a:graphicData uri="http://schemas.openxmlformats.org/presentationml/2006/ole">
            <p:oleObj spid="_x0000_s9748" r:id="rId9" imgW="1155700" imgH="762000" progId="Equation.3">
              <p:embed/>
            </p:oleObj>
          </a:graphicData>
        </a:graphic>
      </p:graphicFrame>
      <p:graphicFrame>
        <p:nvGraphicFramePr>
          <p:cNvPr id="9" name="كائن 8"/>
          <p:cNvGraphicFramePr>
            <a:graphicFrameLocks noChangeAspect="1"/>
          </p:cNvGraphicFramePr>
          <p:nvPr>
            <p:extLst>
              <p:ext uri="{D42A27DB-BD31-4B8C-83A1-F6EECF244321}">
                <p14:modId xmlns="" xmlns:p14="http://schemas.microsoft.com/office/powerpoint/2010/main" val="2250638803"/>
              </p:ext>
            </p:extLst>
          </p:nvPr>
        </p:nvGraphicFramePr>
        <p:xfrm>
          <a:off x="3347864" y="5839808"/>
          <a:ext cx="3521944" cy="1018192"/>
        </p:xfrm>
        <a:graphic>
          <a:graphicData uri="http://schemas.openxmlformats.org/presentationml/2006/ole">
            <p:oleObj spid="_x0000_s9749" r:id="rId10" imgW="863225" imgH="418918" progId="Equation.3">
              <p:embed/>
            </p:oleObj>
          </a:graphicData>
        </a:graphic>
      </p:graphicFrame>
      <p:sp>
        <p:nvSpPr>
          <p:cNvPr id="10" name="Rectangle 9"/>
          <p:cNvSpPr>
            <a:spLocks noChangeArrowheads="1"/>
          </p:cNvSpPr>
          <p:nvPr/>
        </p:nvSpPr>
        <p:spPr bwMode="auto">
          <a:xfrm>
            <a:off x="4344288" y="-5099"/>
            <a:ext cx="4799712"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ar-IQ" sz="3200" b="1" i="0" u="none" strike="noStrike" cap="none" normalizeH="0" baseline="0" dirty="0" smtClean="0">
                <a:ln>
                  <a:noFill/>
                </a:ln>
                <a:solidFill>
                  <a:srgbClr val="C00000"/>
                </a:solidFill>
                <a:effectLst/>
                <a:latin typeface="Simplified Arabic" pitchFamily="18" charset="-78"/>
                <a:ea typeface="Times New Roman" pitchFamily="18" charset="0"/>
                <a:cs typeface="Simplified Arabic" pitchFamily="18" charset="-78"/>
              </a:rPr>
              <a:t>فالمختبر الاحصائي المستخدم هو </a:t>
            </a:r>
            <a:r>
              <a:rPr kumimoji="0" lang="en-US" altLang="ar-IQ" sz="3200" b="1" i="0" u="none" strike="noStrike" cap="none" normalizeH="0" baseline="0" dirty="0" smtClean="0">
                <a:ln>
                  <a:noFill/>
                </a:ln>
                <a:solidFill>
                  <a:srgbClr val="C00000"/>
                </a:solidFill>
                <a:effectLst/>
                <a:latin typeface="Simplified Arabic" pitchFamily="18" charset="-78"/>
                <a:ea typeface="Times New Roman" pitchFamily="18" charset="0"/>
                <a:cs typeface="Simplified Arabic" pitchFamily="18" charset="-78"/>
              </a:rPr>
              <a:t>t</a:t>
            </a:r>
            <a:endParaRPr kumimoji="0" lang="en-US" altLang="ar-IQ" sz="1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altLang="ar-IQ" sz="32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بالنسبة ـلـ       </a:t>
            </a:r>
            <a:endParaRPr kumimoji="0" lang="ar-IQ" altLang="ar-IQ" sz="4000" b="1" i="0" u="none" strike="noStrike" cap="none" normalizeH="0" baseline="0" dirty="0" smtClean="0">
              <a:ln>
                <a:noFill/>
              </a:ln>
              <a:solidFill>
                <a:srgbClr val="00B050"/>
              </a:solidFill>
              <a:effectLst/>
              <a:latin typeface="Arial" pitchFamily="34" charset="0"/>
              <a:cs typeface="Arial" pitchFamily="34" charset="0"/>
            </a:endParaRPr>
          </a:p>
        </p:txBody>
      </p:sp>
      <p:sp>
        <p:nvSpPr>
          <p:cNvPr id="12" name="Rectangle 11"/>
          <p:cNvSpPr>
            <a:spLocks noChangeArrowheads="1"/>
          </p:cNvSpPr>
          <p:nvPr/>
        </p:nvSpPr>
        <p:spPr bwMode="auto">
          <a:xfrm>
            <a:off x="0" y="1447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0" y="18573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a:spLocks noChangeArrowheads="1"/>
          </p:cNvSpPr>
          <p:nvPr/>
        </p:nvSpPr>
        <p:spPr bwMode="auto">
          <a:xfrm>
            <a:off x="0" y="34290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6658686" y="5733256"/>
            <a:ext cx="249779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ar-IQ"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فاذا كانت النتيجة </a:t>
            </a:r>
            <a:endParaRPr kumimoji="0" lang="ar-IQ" altLang="ar-IQ"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8"/>
          <p:cNvSpPr>
            <a:spLocks noChangeArrowheads="1"/>
          </p:cNvSpPr>
          <p:nvPr/>
        </p:nvSpPr>
        <p:spPr bwMode="auto">
          <a:xfrm>
            <a:off x="0" y="7524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ar-IQ" sz="1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ar-IQ" alt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مستطيل 21"/>
          <p:cNvSpPr/>
          <p:nvPr/>
        </p:nvSpPr>
        <p:spPr>
          <a:xfrm>
            <a:off x="7380312" y="2564904"/>
            <a:ext cx="1582484" cy="584775"/>
          </a:xfrm>
          <a:prstGeom prst="rect">
            <a:avLst/>
          </a:prstGeom>
        </p:spPr>
        <p:txBody>
          <a:bodyPr wrap="none">
            <a:spAutoFit/>
          </a:bodyPr>
          <a:lstStyle/>
          <a:p>
            <a:r>
              <a:rPr lang="ar-IQ" altLang="ar-IQ" sz="3200" b="1" dirty="0">
                <a:solidFill>
                  <a:srgbClr val="0070C0"/>
                </a:solidFill>
                <a:latin typeface="Simplified Arabic" pitchFamily="18" charset="-78"/>
                <a:ea typeface="Times New Roman" pitchFamily="18" charset="0"/>
                <a:cs typeface="Simplified Arabic" pitchFamily="18" charset="-78"/>
              </a:rPr>
              <a:t>بالنسبة ـلـ </a:t>
            </a:r>
            <a:endParaRPr lang="ar-IQ" sz="4000" b="1" dirty="0">
              <a:solidFill>
                <a:srgbClr val="0070C0"/>
              </a:solidFill>
            </a:endParaRPr>
          </a:p>
        </p:txBody>
      </p:sp>
      <p:sp>
        <p:nvSpPr>
          <p:cNvPr id="23" name="مستطيل 22"/>
          <p:cNvSpPr/>
          <p:nvPr/>
        </p:nvSpPr>
        <p:spPr>
          <a:xfrm>
            <a:off x="-30124" y="5805264"/>
            <a:ext cx="3331361" cy="584775"/>
          </a:xfrm>
          <a:prstGeom prst="rect">
            <a:avLst/>
          </a:prstGeom>
        </p:spPr>
        <p:txBody>
          <a:bodyPr wrap="none">
            <a:spAutoFit/>
          </a:bodyPr>
          <a:lstStyle/>
          <a:p>
            <a:r>
              <a:rPr lang="ar-IQ" sz="3200" dirty="0"/>
              <a:t>يكون القرار رفض </a:t>
            </a:r>
            <a:r>
              <a:rPr lang="en-US" sz="3200" dirty="0"/>
              <a:t>H</a:t>
            </a:r>
            <a:r>
              <a:rPr lang="en-US" sz="3200" baseline="-25000" dirty="0"/>
              <a:t>0</a:t>
            </a:r>
            <a:r>
              <a:rPr lang="ar-IQ" sz="3200" dirty="0"/>
              <a:t>. </a:t>
            </a:r>
          </a:p>
        </p:txBody>
      </p:sp>
      <p:pic>
        <p:nvPicPr>
          <p:cNvPr id="9269" name="Picture 53"/>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4228" y="980728"/>
            <a:ext cx="3146067" cy="43204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54422068"/>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536" y="0"/>
            <a:ext cx="9144000" cy="1200329"/>
          </a:xfrm>
          <a:prstGeom prst="rect">
            <a:avLst/>
          </a:prstGeom>
        </p:spPr>
        <p:txBody>
          <a:bodyPr wrap="square">
            <a:spAutoFit/>
          </a:bodyPr>
          <a:lstStyle/>
          <a:p>
            <a:pPr algn="ctr"/>
            <a:r>
              <a:rPr lang="ar-IQ" sz="3600" b="1" dirty="0">
                <a:solidFill>
                  <a:srgbClr val="0070C0"/>
                </a:solidFill>
              </a:rPr>
              <a:t>تحليل التباين لنموذج الانحدار الخطي </a:t>
            </a:r>
            <a:r>
              <a:rPr lang="ar-IQ" sz="3600" b="1" dirty="0" smtClean="0">
                <a:solidFill>
                  <a:srgbClr val="0070C0"/>
                </a:solidFill>
              </a:rPr>
              <a:t>البسيط</a:t>
            </a:r>
          </a:p>
          <a:p>
            <a:pPr algn="ctr"/>
            <a:r>
              <a:rPr lang="ar-IQ" sz="3600" b="1" dirty="0" smtClean="0">
                <a:solidFill>
                  <a:srgbClr val="0070C0"/>
                </a:solidFill>
              </a:rPr>
              <a:t> </a:t>
            </a:r>
            <a:r>
              <a:rPr lang="en-US" sz="3600" b="1" dirty="0">
                <a:solidFill>
                  <a:srgbClr val="0070C0"/>
                </a:solidFill>
              </a:rPr>
              <a:t>ANOVA for simple Linear Regression </a:t>
            </a:r>
            <a:r>
              <a:rPr lang="en-US" sz="3600" b="1" dirty="0" smtClean="0">
                <a:solidFill>
                  <a:srgbClr val="0070C0"/>
                </a:solidFill>
              </a:rPr>
              <a:t>Mode</a:t>
            </a:r>
          </a:p>
        </p:txBody>
      </p:sp>
      <p:sp>
        <p:nvSpPr>
          <p:cNvPr id="6" name="Rectangle 5"/>
          <p:cNvSpPr>
            <a:spLocks noChangeArrowheads="1"/>
          </p:cNvSpPr>
          <p:nvPr/>
        </p:nvSpPr>
        <p:spPr bwMode="auto">
          <a:xfrm>
            <a:off x="0" y="1461846"/>
            <a:ext cx="9159607"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altLang="ar-IQ" sz="3200" b="1" i="0" u="none" strike="noStrike" cap="none" normalizeH="0" baseline="0" dirty="0" smtClean="0">
                <a:ln>
                  <a:noFill/>
                </a:ln>
                <a:solidFill>
                  <a:schemeClr val="tx2">
                    <a:lumMod val="50000"/>
                  </a:schemeClr>
                </a:solidFill>
                <a:effectLst/>
                <a:latin typeface="Simplified Arabic" pitchFamily="18" charset="-78"/>
                <a:ea typeface="Times New Roman" pitchFamily="18" charset="0"/>
                <a:cs typeface="Simplified Arabic" pitchFamily="18" charset="-78"/>
              </a:rPr>
              <a:t>هو يقيس معنوية النموذج ككل اي يقيس الشكل الدالي بين المتغير التابع والمتغير التوضيحي ( المستقل) وبما انه يوجد لدينا انحدار بسيط اي متغير مستقل واحد لذا فانه يقيس معنوية معلمة الانحدار اي معنوية (   ) ويستخدم المختبر الاحصائي (</a:t>
            </a:r>
            <a:r>
              <a:rPr kumimoji="0" lang="en-US" altLang="ar-IQ" sz="3200" b="1" i="0" u="none" strike="noStrike" cap="none" normalizeH="0" baseline="0" dirty="0" smtClean="0">
                <a:ln>
                  <a:noFill/>
                </a:ln>
                <a:solidFill>
                  <a:schemeClr val="tx2">
                    <a:lumMod val="50000"/>
                  </a:schemeClr>
                </a:solidFill>
                <a:effectLst/>
                <a:latin typeface="Simplified Arabic" pitchFamily="18" charset="-78"/>
                <a:ea typeface="Times New Roman" pitchFamily="18" charset="0"/>
                <a:cs typeface="Simplified Arabic" pitchFamily="18" charset="-78"/>
              </a:rPr>
              <a:t>F</a:t>
            </a:r>
            <a:r>
              <a:rPr kumimoji="0" lang="ar-IQ" altLang="ar-IQ" sz="3200" b="1" i="0" u="none" strike="noStrike" cap="none" normalizeH="0" baseline="0" dirty="0" smtClean="0">
                <a:ln>
                  <a:noFill/>
                </a:ln>
                <a:solidFill>
                  <a:schemeClr val="tx2">
                    <a:lumMod val="50000"/>
                  </a:schemeClr>
                </a:solidFill>
                <a:effectLst/>
                <a:latin typeface="Simplified Arabic" pitchFamily="18" charset="-78"/>
                <a:ea typeface="Times New Roman" pitchFamily="18" charset="0"/>
                <a:cs typeface="Simplified Arabic" pitchFamily="18" charset="-78"/>
              </a:rPr>
              <a:t>)</a:t>
            </a:r>
            <a:endParaRPr kumimoji="0" lang="ar-IQ" altLang="ar-IQ" sz="4000" b="1"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graphicFrame>
        <p:nvGraphicFramePr>
          <p:cNvPr id="7" name="كائن 6"/>
          <p:cNvGraphicFramePr>
            <a:graphicFrameLocks noChangeAspect="1"/>
          </p:cNvGraphicFramePr>
          <p:nvPr>
            <p:extLst>
              <p:ext uri="{D42A27DB-BD31-4B8C-83A1-F6EECF244321}">
                <p14:modId xmlns="" xmlns:p14="http://schemas.microsoft.com/office/powerpoint/2010/main" val="1787058298"/>
              </p:ext>
            </p:extLst>
          </p:nvPr>
        </p:nvGraphicFramePr>
        <p:xfrm>
          <a:off x="7020272" y="2893636"/>
          <a:ext cx="504056" cy="679380"/>
        </p:xfrm>
        <a:graphic>
          <a:graphicData uri="http://schemas.openxmlformats.org/presentationml/2006/ole">
            <p:oleObj spid="_x0000_s11332" name="Equation" r:id="rId4" imgW="177480" imgH="241200" progId="Equation.3">
              <p:embed/>
            </p:oleObj>
          </a:graphicData>
        </a:graphic>
      </p:graphicFrame>
      <p:pic>
        <p:nvPicPr>
          <p:cNvPr id="11271"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3501008"/>
            <a:ext cx="4860032" cy="3356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896757" y="4581129"/>
            <a:ext cx="4247243" cy="22768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277866"/>
      </p:ext>
    </p:extLst>
  </p:cSld>
  <p:clrMapOvr>
    <a:masterClrMapping/>
  </p:clrMapOvr>
  <mc:AlternateContent xmlns:mc="http://schemas.openxmlformats.org/markup-compatibility/2006">
    <mc:Choice xmlns=""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67744" y="0"/>
            <a:ext cx="4932040" cy="1077218"/>
          </a:xfrm>
          <a:prstGeom prst="rect">
            <a:avLst/>
          </a:prstGeom>
        </p:spPr>
        <p:txBody>
          <a:bodyPr wrap="square">
            <a:spAutoFit/>
          </a:bodyPr>
          <a:lstStyle/>
          <a:p>
            <a:pPr algn="ctr"/>
            <a:r>
              <a:rPr lang="ar-IQ" sz="3200" b="1" dirty="0">
                <a:solidFill>
                  <a:srgbClr val="FF0066"/>
                </a:solidFill>
              </a:rPr>
              <a:t>جدول تحليل التباين للانحدار البسيط</a:t>
            </a:r>
            <a:endParaRPr lang="en-US" sz="3200" b="1" dirty="0">
              <a:solidFill>
                <a:srgbClr val="FF0066"/>
              </a:solidFill>
            </a:endParaRPr>
          </a:p>
          <a:p>
            <a:pPr algn="ctr"/>
            <a:r>
              <a:rPr lang="en-US" sz="3200" b="1" dirty="0">
                <a:solidFill>
                  <a:srgbClr val="FF0066"/>
                </a:solidFill>
              </a:rPr>
              <a:t>- ANOVA-</a:t>
            </a:r>
          </a:p>
        </p:txBody>
      </p:sp>
      <p:pic>
        <p:nvPicPr>
          <p:cNvPr id="12296" name="Picture 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071546"/>
            <a:ext cx="9144000" cy="38576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80580177"/>
      </p:ext>
    </p:extLst>
  </p:cSld>
  <p:clrMapOvr>
    <a:masterClrMapping/>
  </p:clrMapOvr>
  <mc:AlternateContent xmlns:mc="http://schemas.openxmlformats.org/markup-compatibility/2006">
    <mc:Choice xmlns=""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نفجار 2 2"/>
          <p:cNvSpPr/>
          <p:nvPr/>
        </p:nvSpPr>
        <p:spPr>
          <a:xfrm rot="167445">
            <a:off x="1468157" y="-160108"/>
            <a:ext cx="6050892" cy="2782910"/>
          </a:xfrm>
          <a:prstGeom prst="irregularSeal2">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IQ" sz="2800" b="1" dirty="0"/>
              <a:t>اختبار حسن التوفيق     </a:t>
            </a:r>
            <a:r>
              <a:rPr lang="en-US" sz="2800" b="1" dirty="0"/>
              <a:t>Goodness of Fit</a:t>
            </a:r>
            <a:endParaRPr lang="ar-IQ" sz="2800" dirty="0"/>
          </a:p>
        </p:txBody>
      </p:sp>
      <p:sp>
        <p:nvSpPr>
          <p:cNvPr id="4" name="مستطيل 3"/>
          <p:cNvSpPr/>
          <p:nvPr/>
        </p:nvSpPr>
        <p:spPr>
          <a:xfrm>
            <a:off x="0" y="2276872"/>
            <a:ext cx="9144000" cy="2554545"/>
          </a:xfrm>
          <a:prstGeom prst="rect">
            <a:avLst/>
          </a:prstGeom>
        </p:spPr>
        <p:txBody>
          <a:bodyPr wrap="square">
            <a:spAutoFit/>
          </a:bodyPr>
          <a:lstStyle/>
          <a:p>
            <a:r>
              <a:rPr lang="ar-IQ" sz="3200" dirty="0"/>
              <a:t>ويسمى ايضاً مقياس جودة التقدير أو معامل التحديد</a:t>
            </a:r>
            <a:r>
              <a:rPr lang="en-US" sz="3200" dirty="0"/>
              <a:t>(Coefficient of </a:t>
            </a:r>
            <a:r>
              <a:rPr lang="en-US" sz="3200" dirty="0" smtClean="0"/>
              <a:t>determination) </a:t>
            </a:r>
            <a:r>
              <a:rPr lang="ar-IQ" sz="3200" dirty="0" smtClean="0"/>
              <a:t> </a:t>
            </a:r>
            <a:r>
              <a:rPr lang="ar-IQ" sz="3200" dirty="0"/>
              <a:t>وهو مقياس يقيس تشتت المشاهدات حول خط الانحدار.</a:t>
            </a:r>
            <a:endParaRPr lang="en-US" sz="3200" dirty="0"/>
          </a:p>
          <a:p>
            <a:r>
              <a:rPr lang="ar-IQ" sz="3200" dirty="0"/>
              <a:t>فهو يمثل الأهمية النسبية للتغيرات المشروحة من قبل معادلة التقدير. ويرمز له </a:t>
            </a:r>
            <a:r>
              <a:rPr lang="en-US" sz="3200" dirty="0"/>
              <a:t>R</a:t>
            </a:r>
            <a:r>
              <a:rPr lang="en-US" sz="3200" baseline="30000" dirty="0"/>
              <a:t>2</a:t>
            </a:r>
            <a:r>
              <a:rPr lang="ar-IQ" sz="3200" dirty="0"/>
              <a:t>:</a:t>
            </a:r>
            <a:endParaRPr lang="en-US" sz="3200" dirty="0"/>
          </a:p>
        </p:txBody>
      </p:sp>
      <p:pic>
        <p:nvPicPr>
          <p:cNvPr id="1331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95936" y="4503924"/>
            <a:ext cx="2448272" cy="1114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187" y="4446245"/>
            <a:ext cx="2324100" cy="2381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19005943"/>
      </p:ext>
    </p:extLst>
  </p:cSld>
  <p:clrMapOvr>
    <a:masterClrMapping/>
  </p:clrMapOvr>
  <mc:AlternateContent xmlns:mc="http://schemas.openxmlformats.org/markup-compatibility/2006">
    <mc:Choice xmlns=""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23728" y="188640"/>
            <a:ext cx="5400600" cy="1077218"/>
          </a:xfrm>
          <a:prstGeom prst="rect">
            <a:avLst/>
          </a:prstGeom>
        </p:spPr>
        <p:txBody>
          <a:bodyPr wrap="square">
            <a:spAutoFit/>
          </a:bodyPr>
          <a:lstStyle/>
          <a:p>
            <a:pPr algn="ctr"/>
            <a:r>
              <a:rPr lang="ar-IQ" sz="2800" b="1" dirty="0">
                <a:solidFill>
                  <a:srgbClr val="996600"/>
                </a:solidFill>
                <a:latin typeface="Blackadder ITC" panose="04020505051007020D02" pitchFamily="82" charset="0"/>
              </a:rPr>
              <a:t>معامل الارتباط البسيط     </a:t>
            </a:r>
            <a:endParaRPr lang="ar-IQ" sz="2800" b="1" dirty="0" smtClean="0">
              <a:solidFill>
                <a:srgbClr val="996600"/>
              </a:solidFill>
              <a:latin typeface="Blackadder ITC" panose="04020505051007020D02" pitchFamily="82" charset="0"/>
            </a:endParaRPr>
          </a:p>
          <a:p>
            <a:pPr algn="ctr"/>
            <a:r>
              <a:rPr lang="ar-IQ" sz="2800" b="1" dirty="0" smtClean="0">
                <a:solidFill>
                  <a:srgbClr val="996600"/>
                </a:solidFill>
                <a:latin typeface="Blackadder ITC" panose="04020505051007020D02" pitchFamily="82" charset="0"/>
              </a:rPr>
              <a:t> </a:t>
            </a:r>
            <a:r>
              <a:rPr lang="en-US" sz="3600" b="1" dirty="0">
                <a:solidFill>
                  <a:srgbClr val="996600"/>
                </a:solidFill>
                <a:latin typeface="Blackadder ITC" panose="04020505051007020D02" pitchFamily="82" charset="0"/>
              </a:rPr>
              <a:t>Simple Correlation  Coefficient </a:t>
            </a:r>
            <a:endParaRPr lang="ar-IQ" sz="2800" dirty="0">
              <a:solidFill>
                <a:srgbClr val="996600"/>
              </a:solidFill>
              <a:latin typeface="Blackadder ITC" panose="04020505051007020D02" pitchFamily="82" charset="0"/>
            </a:endParaRPr>
          </a:p>
        </p:txBody>
      </p:sp>
      <p:sp>
        <p:nvSpPr>
          <p:cNvPr id="3" name="إطار 2"/>
          <p:cNvSpPr/>
          <p:nvPr/>
        </p:nvSpPr>
        <p:spPr>
          <a:xfrm>
            <a:off x="2051720" y="0"/>
            <a:ext cx="5472608" cy="1340768"/>
          </a:xfrm>
          <a:prstGeom prst="frame">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solidFill>
                <a:schemeClr val="tx1"/>
              </a:solidFill>
              <a:latin typeface="Blackadder ITC" panose="04020505051007020D02" pitchFamily="82" charset="0"/>
            </a:endParaRPr>
          </a:p>
        </p:txBody>
      </p:sp>
      <p:sp>
        <p:nvSpPr>
          <p:cNvPr id="4" name="مستطيل 3"/>
          <p:cNvSpPr/>
          <p:nvPr/>
        </p:nvSpPr>
        <p:spPr>
          <a:xfrm>
            <a:off x="0" y="1340768"/>
            <a:ext cx="9144000" cy="4832092"/>
          </a:xfrm>
          <a:prstGeom prst="rect">
            <a:avLst/>
          </a:prstGeom>
        </p:spPr>
        <p:txBody>
          <a:bodyPr wrap="square">
            <a:spAutoFit/>
          </a:bodyPr>
          <a:lstStyle/>
          <a:p>
            <a:pPr algn="just"/>
            <a:r>
              <a:rPr lang="ar-IQ" sz="2800" b="1" dirty="0">
                <a:solidFill>
                  <a:srgbClr val="996600"/>
                </a:solidFill>
              </a:rPr>
              <a:t> ان تحليل الارتباط مختلف تماماً عن مفهوم الانحدار. فتحليل الارتباط هو مقياس لدرجة الترابط الخطي بين متغيرين ويرمز لمعامل ارتباط المجتمع بالرمز ( ρ ) اما في حالة العينة فيرمز له </a:t>
            </a:r>
            <a:r>
              <a:rPr lang="en-US" sz="2800" b="1" dirty="0">
                <a:solidFill>
                  <a:srgbClr val="996600"/>
                </a:solidFill>
              </a:rPr>
              <a:t>(r)</a:t>
            </a:r>
            <a:r>
              <a:rPr lang="ar-IQ" sz="2800" b="1" dirty="0">
                <a:solidFill>
                  <a:srgbClr val="996600"/>
                </a:solidFill>
              </a:rPr>
              <a:t> والذي يعد تقديراً لمعامل ارتباط المجتمع ( ρ ) ويسمى معامل ارتباط </a:t>
            </a:r>
            <a:r>
              <a:rPr lang="ar-IQ" sz="2800" b="1" dirty="0" err="1" smtClean="0">
                <a:solidFill>
                  <a:srgbClr val="996600"/>
                </a:solidFill>
              </a:rPr>
              <a:t>بيرسن</a:t>
            </a:r>
            <a:r>
              <a:rPr lang="ar-IQ" sz="2800" b="1" dirty="0" smtClean="0">
                <a:solidFill>
                  <a:srgbClr val="996600"/>
                </a:solidFill>
              </a:rPr>
              <a:t> </a:t>
            </a:r>
            <a:r>
              <a:rPr lang="en-US" sz="2800" b="1" dirty="0">
                <a:solidFill>
                  <a:srgbClr val="996600"/>
                </a:solidFill>
              </a:rPr>
              <a:t>(Pearson)</a:t>
            </a:r>
            <a:r>
              <a:rPr lang="ar-IQ" sz="2800" b="1" dirty="0">
                <a:solidFill>
                  <a:srgbClr val="996600"/>
                </a:solidFill>
              </a:rPr>
              <a:t>. وبادئ ذي بدء لابد من توضيح الفرق </a:t>
            </a:r>
            <a:r>
              <a:rPr lang="ar-IQ" sz="2800" b="1" dirty="0" err="1">
                <a:solidFill>
                  <a:srgbClr val="996600"/>
                </a:solidFill>
              </a:rPr>
              <a:t>المفاهيمي</a:t>
            </a:r>
            <a:r>
              <a:rPr lang="ar-IQ" sz="2800" b="1" dirty="0">
                <a:solidFill>
                  <a:srgbClr val="996600"/>
                </a:solidFill>
              </a:rPr>
              <a:t> بين تحليل الانحدار وتحليل الارتباط. ففي تحليل الانحدار يوجد عدم تماثل في طريقة معاملة المتغير المعتمد والمتغير المستقل. فالمتغير المعتمد يفترض ان يكون عشوائيا ويمتلك توزيعاً احتمالياً. في حين المتغير المستقل يفترض ان تكون قيمه ثابتة للعينة المختارة. وعلى الجانب الآخر في تحليل الارتباط يتم معاملة المتغيرين بشكل </a:t>
            </a:r>
            <a:r>
              <a:rPr lang="ar-IQ" sz="2800" b="1" dirty="0" smtClean="0">
                <a:solidFill>
                  <a:srgbClr val="996600"/>
                </a:solidFill>
              </a:rPr>
              <a:t>متماثل.</a:t>
            </a:r>
            <a:endParaRPr lang="en-US" sz="2800" b="1" dirty="0">
              <a:solidFill>
                <a:srgbClr val="996600"/>
              </a:solidFill>
            </a:endParaRPr>
          </a:p>
          <a:p>
            <a:pPr algn="just"/>
            <a:r>
              <a:rPr lang="ar-IQ" sz="2800" b="1" dirty="0">
                <a:solidFill>
                  <a:srgbClr val="996600"/>
                </a:solidFill>
              </a:rPr>
              <a:t>ان الغرض من تحليل الارتباط الخطي البسيط هو تحديد نوع وقوة العلاقة بين متغيرين.</a:t>
            </a:r>
          </a:p>
        </p:txBody>
      </p:sp>
    </p:spTree>
    <p:extLst>
      <p:ext uri="{BB962C8B-B14F-4D97-AF65-F5344CB8AC3E}">
        <p14:creationId xmlns="" xmlns:p14="http://schemas.microsoft.com/office/powerpoint/2010/main" val="4197002172"/>
      </p:ext>
    </p:extLst>
  </p:cSld>
  <p:clrMapOvr>
    <a:masterClrMapping/>
  </p:clrMapOvr>
  <mc:AlternateContent xmlns:mc="http://schemas.openxmlformats.org/markup-compatibility/2006">
    <mc:Choice xmlns=""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0379"/>
            <a:ext cx="9144000" cy="954107"/>
          </a:xfrm>
          <a:prstGeom prst="rect">
            <a:avLst/>
          </a:prstGeom>
        </p:spPr>
        <p:txBody>
          <a:bodyPr wrap="square">
            <a:spAutoFit/>
          </a:bodyPr>
          <a:lstStyle/>
          <a:p>
            <a:r>
              <a:rPr lang="ar-IQ" sz="2800" b="1" dirty="0">
                <a:solidFill>
                  <a:srgbClr val="008080"/>
                </a:solidFill>
              </a:rPr>
              <a:t>ويعرف معامل الارتباط بين متغيرين بأنه يتمثل في نسبة التغاير بين المتغيرين الى حاصل ضرب انحرافهما المعياريين</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4" name="كائن 3"/>
          <p:cNvGraphicFramePr>
            <a:graphicFrameLocks noChangeAspect="1"/>
          </p:cNvGraphicFramePr>
          <p:nvPr>
            <p:extLst>
              <p:ext uri="{D42A27DB-BD31-4B8C-83A1-F6EECF244321}">
                <p14:modId xmlns="" xmlns:p14="http://schemas.microsoft.com/office/powerpoint/2010/main" val="2267456582"/>
              </p:ext>
            </p:extLst>
          </p:nvPr>
        </p:nvGraphicFramePr>
        <p:xfrm>
          <a:off x="0" y="980728"/>
          <a:ext cx="8965504" cy="1050645"/>
        </p:xfrm>
        <a:graphic>
          <a:graphicData uri="http://schemas.openxmlformats.org/presentationml/2006/ole">
            <p:oleObj spid="_x0000_s14453" r:id="rId3" imgW="4597400" imgH="482600" progId="Equation.3">
              <p:embed/>
            </p:oleObj>
          </a:graphicData>
        </a:graphic>
      </p:graphicFrame>
      <p:sp>
        <p:nvSpPr>
          <p:cNvPr id="5" name="Rectangle 3"/>
          <p:cNvSpPr>
            <a:spLocks noChangeArrowheads="1"/>
          </p:cNvSpPr>
          <p:nvPr/>
        </p:nvSpPr>
        <p:spPr bwMode="auto">
          <a:xfrm>
            <a:off x="0" y="5715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7" name="كائن 6"/>
          <p:cNvGraphicFramePr>
            <a:graphicFrameLocks noChangeAspect="1"/>
          </p:cNvGraphicFramePr>
          <p:nvPr>
            <p:extLst>
              <p:ext uri="{D42A27DB-BD31-4B8C-83A1-F6EECF244321}">
                <p14:modId xmlns="" xmlns:p14="http://schemas.microsoft.com/office/powerpoint/2010/main" val="819646986"/>
              </p:ext>
            </p:extLst>
          </p:nvPr>
        </p:nvGraphicFramePr>
        <p:xfrm>
          <a:off x="395536" y="2348880"/>
          <a:ext cx="1382554" cy="648072"/>
        </p:xfrm>
        <a:graphic>
          <a:graphicData uri="http://schemas.openxmlformats.org/presentationml/2006/ole">
            <p:oleObj spid="_x0000_s14454" r:id="rId4" imgW="571252" imgH="241195" progId="Equation.3">
              <p:embed/>
            </p:oleObj>
          </a:graphicData>
        </a:graphic>
      </p:graphicFrame>
      <p:sp>
        <p:nvSpPr>
          <p:cNvPr id="8" name="Rectangle 6"/>
          <p:cNvSpPr>
            <a:spLocks noChangeArrowheads="1"/>
          </p:cNvSpPr>
          <p:nvPr/>
        </p:nvSpPr>
        <p:spPr bwMode="auto">
          <a:xfrm>
            <a:off x="0" y="285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9" name="مستطيل 8"/>
          <p:cNvSpPr/>
          <p:nvPr/>
        </p:nvSpPr>
        <p:spPr>
          <a:xfrm>
            <a:off x="2195736" y="2348880"/>
            <a:ext cx="6947683" cy="523220"/>
          </a:xfrm>
          <a:prstGeom prst="rect">
            <a:avLst/>
          </a:prstGeom>
        </p:spPr>
        <p:txBody>
          <a:bodyPr wrap="square">
            <a:spAutoFit/>
          </a:bodyPr>
          <a:lstStyle/>
          <a:p>
            <a:r>
              <a:rPr lang="ar-IQ" sz="2800" b="1" dirty="0" smtClean="0">
                <a:solidFill>
                  <a:schemeClr val="accent5"/>
                </a:solidFill>
              </a:rPr>
              <a:t>وهو يمثل الجذر </a:t>
            </a:r>
            <a:r>
              <a:rPr lang="ar-IQ" sz="2800" b="1" dirty="0" err="1" smtClean="0">
                <a:solidFill>
                  <a:schemeClr val="accent5"/>
                </a:solidFill>
              </a:rPr>
              <a:t>ألتربيعي</a:t>
            </a:r>
            <a:r>
              <a:rPr lang="ar-IQ" sz="2800" b="1" dirty="0" smtClean="0">
                <a:solidFill>
                  <a:schemeClr val="accent5"/>
                </a:solidFill>
              </a:rPr>
              <a:t> لمعامل التحديد. </a:t>
            </a:r>
            <a:endParaRPr lang="ar-IQ" sz="2800" b="1" dirty="0">
              <a:solidFill>
                <a:schemeClr val="accent5"/>
              </a:solidFill>
            </a:endParaRPr>
          </a:p>
        </p:txBody>
      </p:sp>
      <p:sp>
        <p:nvSpPr>
          <p:cNvPr id="10" name="مستطيل 9"/>
          <p:cNvSpPr/>
          <p:nvPr/>
        </p:nvSpPr>
        <p:spPr>
          <a:xfrm>
            <a:off x="33826" y="2996952"/>
            <a:ext cx="9144000" cy="1384995"/>
          </a:xfrm>
          <a:prstGeom prst="rect">
            <a:avLst/>
          </a:prstGeom>
        </p:spPr>
        <p:txBody>
          <a:bodyPr wrap="square">
            <a:spAutoFit/>
          </a:bodyPr>
          <a:lstStyle/>
          <a:p>
            <a:pPr algn="just"/>
            <a:r>
              <a:rPr lang="ar-IQ" sz="2800" b="1" dirty="0">
                <a:solidFill>
                  <a:srgbClr val="002060"/>
                </a:solidFill>
              </a:rPr>
              <a:t>قوة العلاقة بين متغيرين يمكن تحديدها من حيث درجة قربها أو بعدها عن </a:t>
            </a:r>
            <a:r>
              <a:rPr lang="en-US" sz="2800" b="1" dirty="0">
                <a:solidFill>
                  <a:srgbClr val="002060"/>
                </a:solidFill>
              </a:rPr>
              <a:t>( ± 1)</a:t>
            </a:r>
            <a:r>
              <a:rPr lang="ar-IQ" sz="2800" b="1" dirty="0">
                <a:solidFill>
                  <a:srgbClr val="002060"/>
                </a:solidFill>
              </a:rPr>
              <a:t>حيث ان المدى لمعامل الارتباط البسيط هو: </a:t>
            </a:r>
            <a:r>
              <a:rPr lang="en-US" sz="2800" b="1" dirty="0">
                <a:solidFill>
                  <a:srgbClr val="002060"/>
                </a:solidFill>
              </a:rPr>
              <a:t>(1- &lt; r &lt; 1)</a:t>
            </a:r>
            <a:r>
              <a:rPr lang="ar-IQ" sz="2800" b="1" dirty="0">
                <a:solidFill>
                  <a:srgbClr val="002060"/>
                </a:solidFill>
              </a:rPr>
              <a:t> ويمكن تصنيف درجات القوة كما في الشكل ادناه</a:t>
            </a:r>
            <a:endParaRPr lang="en-US" sz="2800" b="1" dirty="0">
              <a:solidFill>
                <a:srgbClr val="002060"/>
              </a:solidFill>
            </a:endParaRPr>
          </a:p>
        </p:txBody>
      </p:sp>
      <p:pic>
        <p:nvPicPr>
          <p:cNvPr id="11" name="صورة 10"/>
          <p:cNvPicPr/>
          <p:nvPr/>
        </p:nvPicPr>
        <p:blipFill>
          <a:blip r:embed="rId5"/>
          <a:srcRect/>
          <a:stretch>
            <a:fillRect/>
          </a:stretch>
        </p:blipFill>
        <p:spPr bwMode="auto">
          <a:xfrm>
            <a:off x="0" y="4293096"/>
            <a:ext cx="9144000" cy="2232248"/>
          </a:xfrm>
          <a:prstGeom prst="rect">
            <a:avLst/>
          </a:prstGeom>
          <a:noFill/>
          <a:ln w="9525">
            <a:noFill/>
            <a:miter lim="800000"/>
            <a:headEnd/>
            <a:tailEnd/>
          </a:ln>
        </p:spPr>
      </p:pic>
    </p:spTree>
    <p:extLst>
      <p:ext uri="{BB962C8B-B14F-4D97-AF65-F5344CB8AC3E}">
        <p14:creationId xmlns="" xmlns:p14="http://schemas.microsoft.com/office/powerpoint/2010/main" val="2014305458"/>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04248" y="-8239"/>
            <a:ext cx="2339752" cy="2259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a:spLocks noChangeArrowheads="1"/>
          </p:cNvSpPr>
          <p:nvPr/>
        </p:nvSpPr>
        <p:spPr bwMode="auto">
          <a:xfrm>
            <a:off x="285720" y="142852"/>
            <a:ext cx="3781425" cy="1108075"/>
          </a:xfrm>
          <a:prstGeom prst="rect">
            <a:avLst/>
          </a:prstGeom>
          <a:noFill/>
          <a:ln w="9525">
            <a:noFill/>
            <a:miter lim="800000"/>
            <a:headEnd/>
            <a:tailEnd/>
          </a:ln>
        </p:spPr>
        <p:txBody>
          <a:bodyPr wrap="none">
            <a:spAutoFit/>
          </a:bodyPr>
          <a:lstStyle/>
          <a:p>
            <a:pPr algn="l" rtl="0"/>
            <a:r>
              <a:rPr lang="en-US" sz="6600" b="1" dirty="0">
                <a:solidFill>
                  <a:srgbClr val="FF0000"/>
                </a:solidFill>
                <a:latin typeface="Berlin Sans FB Demi" pitchFamily="34" charset="0"/>
              </a:rPr>
              <a:t>Summary</a:t>
            </a:r>
            <a:endParaRPr lang="en-US" sz="6600" dirty="0"/>
          </a:p>
        </p:txBody>
      </p:sp>
      <p:sp>
        <p:nvSpPr>
          <p:cNvPr id="6" name="Rectangle 4"/>
          <p:cNvSpPr>
            <a:spLocks noChangeArrowheads="1"/>
          </p:cNvSpPr>
          <p:nvPr/>
        </p:nvSpPr>
        <p:spPr bwMode="auto">
          <a:xfrm>
            <a:off x="357158" y="1714488"/>
            <a:ext cx="6572296" cy="3785652"/>
          </a:xfrm>
          <a:prstGeom prst="rect">
            <a:avLst/>
          </a:prstGeom>
          <a:noFill/>
          <a:ln w="9525">
            <a:noFill/>
            <a:miter lim="800000"/>
            <a:headEnd/>
            <a:tailEnd/>
          </a:ln>
        </p:spPr>
        <p:txBody>
          <a:bodyPr wrap="square">
            <a:spAutoFit/>
          </a:bodyPr>
          <a:lstStyle/>
          <a:p>
            <a:pPr rtl="0"/>
            <a:r>
              <a:rPr lang="en-US" sz="2800" b="1" dirty="0" smtClean="0"/>
              <a:t>:</a:t>
            </a:r>
            <a:r>
              <a:rPr lang="ar-IQ" sz="2800" b="1" dirty="0" smtClean="0"/>
              <a:t>تم توضيح </a:t>
            </a:r>
          </a:p>
          <a:p>
            <a:endParaRPr lang="ar-IQ" sz="2800" b="1" dirty="0" smtClean="0"/>
          </a:p>
          <a:p>
            <a:r>
              <a:rPr lang="ar-IQ" sz="2800" b="1" dirty="0" smtClean="0"/>
              <a:t>- تقدير معلمات نموذج الانحدار الخطي البسيط</a:t>
            </a:r>
          </a:p>
          <a:p>
            <a:endParaRPr lang="ar-IQ" sz="800" b="1" dirty="0" smtClean="0"/>
          </a:p>
          <a:p>
            <a:r>
              <a:rPr lang="ar-IQ" sz="2800" b="1" dirty="0" smtClean="0"/>
              <a:t>- اختبارات معلمات النموذج</a:t>
            </a:r>
          </a:p>
          <a:p>
            <a:endParaRPr lang="ar-IQ" sz="800" b="1" dirty="0" smtClean="0"/>
          </a:p>
          <a:p>
            <a:pPr>
              <a:buFontTx/>
              <a:buChar char="-"/>
            </a:pPr>
            <a:r>
              <a:rPr lang="ar-IQ" sz="2800" b="1" dirty="0" smtClean="0"/>
              <a:t>اختبار حسن التوفيق وكذلك تحليل التباين للنموذج</a:t>
            </a:r>
          </a:p>
          <a:p>
            <a:pPr>
              <a:buFontTx/>
              <a:buChar char="-"/>
            </a:pPr>
            <a:r>
              <a:rPr lang="ar-IQ" sz="2800" b="1" dirty="0" smtClean="0"/>
              <a:t>- معامل الارتباط واختبار </a:t>
            </a:r>
            <a:r>
              <a:rPr lang="ar-IQ" sz="2800" b="1" dirty="0" err="1" smtClean="0"/>
              <a:t>معنويته</a:t>
            </a:r>
            <a:endParaRPr lang="ar-IQ" sz="2800" b="1" dirty="0" smtClean="0"/>
          </a:p>
          <a:p>
            <a:pPr algn="l" rtl="0"/>
            <a:endParaRPr lang="ar-IQ" sz="2800" dirty="0" smtClean="0"/>
          </a:p>
          <a:p>
            <a:pPr algn="l" rtl="0"/>
            <a:endParaRPr lang="en-US" sz="2800" dirty="0"/>
          </a:p>
        </p:txBody>
      </p:sp>
    </p:spTree>
    <p:extLst>
      <p:ext uri="{BB962C8B-B14F-4D97-AF65-F5344CB8AC3E}">
        <p14:creationId xmlns:p14="http://schemas.microsoft.com/office/powerpoint/2010/main" xmlns="" val="2667266699"/>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 xmlns:p14="http://schemas.microsoft.com/office/powerpoint/2010/main" val="2239580400"/>
              </p:ext>
            </p:extLst>
          </p:nvPr>
        </p:nvGraphicFramePr>
        <p:xfrm>
          <a:off x="285718" y="1285860"/>
          <a:ext cx="8644000" cy="1012765"/>
        </p:xfrm>
        <a:graphic>
          <a:graphicData uri="http://schemas.openxmlformats.org/drawingml/2006/table">
            <a:tbl>
              <a:tblPr rtl="1" firstRow="1" firstCol="1" bandRow="1">
                <a:tableStyleId>{17292A2E-F333-43FB-9621-5CBBE7FDCDCB}</a:tableStyleId>
              </a:tblPr>
              <a:tblGrid>
                <a:gridCol w="460604"/>
                <a:gridCol w="471917"/>
                <a:gridCol w="460604"/>
                <a:gridCol w="460604"/>
                <a:gridCol w="460604"/>
                <a:gridCol w="460604"/>
                <a:gridCol w="460604"/>
                <a:gridCol w="460604"/>
                <a:gridCol w="460604"/>
                <a:gridCol w="460604"/>
                <a:gridCol w="460604"/>
                <a:gridCol w="460604"/>
                <a:gridCol w="460604"/>
                <a:gridCol w="460604"/>
                <a:gridCol w="460604"/>
                <a:gridCol w="460604"/>
                <a:gridCol w="460604"/>
                <a:gridCol w="802419"/>
              </a:tblGrid>
              <a:tr h="525548">
                <a:tc>
                  <a:txBody>
                    <a:bodyPr/>
                    <a:lstStyle/>
                    <a:p>
                      <a:pPr algn="r" rtl="0">
                        <a:spcAft>
                          <a:spcPts val="0"/>
                        </a:spcAft>
                      </a:pPr>
                      <a:r>
                        <a:rPr lang="en-US" sz="1200" b="1" dirty="0">
                          <a:effectLst/>
                        </a:rPr>
                        <a:t>126</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a:spcAft>
                          <a:spcPts val="0"/>
                        </a:spcAft>
                      </a:pPr>
                      <a:r>
                        <a:rPr lang="en-US" sz="1200" b="1" dirty="0">
                          <a:effectLst/>
                        </a:rPr>
                        <a:t>138</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a:spcAft>
                          <a:spcPts val="0"/>
                        </a:spcAft>
                      </a:pPr>
                      <a:r>
                        <a:rPr lang="en-US" sz="1200" b="1" dirty="0">
                          <a:effectLst/>
                        </a:rPr>
                        <a:t>140</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142</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140</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145</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125</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115</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ar-IQ" sz="1200" b="1">
                          <a:effectLst/>
                        </a:rPr>
                        <a:t>125</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a:spcAft>
                          <a:spcPts val="0"/>
                        </a:spcAft>
                      </a:pPr>
                      <a:r>
                        <a:rPr lang="en-US" sz="1200" b="1">
                          <a:effectLst/>
                        </a:rPr>
                        <a:t>162</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ar-IQ" sz="1200" b="1">
                          <a:effectLst/>
                        </a:rPr>
                        <a:t>152</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a:spcAft>
                          <a:spcPts val="0"/>
                        </a:spcAft>
                      </a:pPr>
                      <a:r>
                        <a:rPr lang="en-US" sz="1200" b="1">
                          <a:effectLst/>
                        </a:rPr>
                        <a:t>150</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130</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157</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175</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160</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158</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ar-IQ" sz="1200" b="1" dirty="0">
                          <a:effectLst/>
                        </a:rPr>
                        <a:t>الادخار</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217">
                <a:tc>
                  <a:txBody>
                    <a:bodyPr/>
                    <a:lstStyle/>
                    <a:p>
                      <a:pPr algn="r" rtl="1">
                        <a:spcAft>
                          <a:spcPts val="0"/>
                        </a:spcAft>
                      </a:pPr>
                      <a:r>
                        <a:rPr lang="en-US" sz="1200" b="1" dirty="0">
                          <a:effectLst/>
                        </a:rPr>
                        <a:t>102</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a:effectLst/>
                        </a:rPr>
                        <a:t>104</a:t>
                      </a:r>
                      <a:endParaRPr lang="en-US" sz="1200" b="1">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119</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110</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118</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a:spcAft>
                          <a:spcPts val="0"/>
                        </a:spcAft>
                      </a:pPr>
                      <a:r>
                        <a:rPr lang="en-US" sz="1200" b="1" dirty="0">
                          <a:effectLst/>
                        </a:rPr>
                        <a:t>114</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85</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92</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97</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a:spcAft>
                          <a:spcPts val="0"/>
                        </a:spcAft>
                      </a:pPr>
                      <a:r>
                        <a:rPr lang="en-US" sz="1200" b="1" dirty="0">
                          <a:effectLst/>
                        </a:rPr>
                        <a:t>124</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121</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119</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115</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125</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129</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130</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en-US" sz="1200" b="1" dirty="0">
                          <a:effectLst/>
                        </a:rPr>
                        <a:t>127</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spcAft>
                          <a:spcPts val="0"/>
                        </a:spcAft>
                      </a:pPr>
                      <a:r>
                        <a:rPr lang="ar-IQ" sz="1200" b="1" dirty="0">
                          <a:effectLst/>
                        </a:rPr>
                        <a:t>الاستهلاك</a:t>
                      </a:r>
                      <a:endParaRPr lang="en-US" sz="1200" b="1" dirty="0">
                        <a:effectLst/>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79512" y="246221"/>
            <a:ext cx="8678768" cy="3262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ar-IQ"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مثال تطبيقي:</a:t>
            </a:r>
            <a:endParaRPr kumimoji="0" lang="en-US" altLang="ar-IQ"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altLang="ar-IQ"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اذا توفرت البيانات الاتية:</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ar-IQ" altLang="ar-IQ"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IQ" altLang="ar-IQ" sz="32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ar-IQ"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altLang="ar-IQ"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المطلوب: توفيق نموذج انحدار خطي بسيط للبيانات عند مستوى دلالة </a:t>
            </a:r>
            <a:r>
              <a:rPr kumimoji="0" lang="en-US" altLang="ar-IQ" sz="3200" b="0" i="0" u="none" strike="noStrike" cap="none" normalizeH="0" baseline="0" dirty="0" smtClean="0">
                <a:ln>
                  <a:noFill/>
                </a:ln>
                <a:solidFill>
                  <a:schemeClr val="tx1"/>
                </a:solidFill>
                <a:effectLst/>
                <a:latin typeface="Calibri" pitchFamily="34" charset="0"/>
                <a:ea typeface="Times New Roman" pitchFamily="18" charset="0"/>
                <a:cs typeface="Simplified Arabic" pitchFamily="18" charset="-78"/>
              </a:rPr>
              <a:t>5</a:t>
            </a:r>
            <a:r>
              <a:rPr kumimoji="0" lang="ar-SA" altLang="ar-IQ"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ar-SA" altLang="ar-IQ"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87624" y="2945329"/>
            <a:ext cx="3528392" cy="39126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76056" y="3560144"/>
            <a:ext cx="2843808" cy="32734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6528851"/>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تمرير أفقي 4"/>
          <p:cNvSpPr/>
          <p:nvPr/>
        </p:nvSpPr>
        <p:spPr>
          <a:xfrm>
            <a:off x="5724128" y="0"/>
            <a:ext cx="3240360" cy="117882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4800" dirty="0">
                <a:solidFill>
                  <a:schemeClr val="bg1"/>
                </a:solidFill>
              </a:rPr>
              <a:t>تحليل الانحدار  </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8024" y="2132856"/>
            <a:ext cx="4425780" cy="32403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تمرير عمودي 5"/>
          <p:cNvSpPr/>
          <p:nvPr/>
        </p:nvSpPr>
        <p:spPr>
          <a:xfrm>
            <a:off x="0" y="404664"/>
            <a:ext cx="5652120" cy="619268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IQ" sz="2400" dirty="0"/>
              <a:t>يرتبط تحليل الانحدار بدراسة الاعتمادية لمتغير معين ( يسمى المتغير المعتمد )، على متغير ( أو متغيرات أخرى ) تسمى (المتغيرات التوضيحية ) بهدف الحصول على تقديرات ، والتنبؤ بمتوسط المجتمع للمتغير المعتمد بدلالة قيم </a:t>
            </a:r>
            <a:r>
              <a:rPr lang="ar-IQ" sz="2400" dirty="0" smtClean="0"/>
              <a:t>معلومة (ثابتة </a:t>
            </a:r>
            <a:r>
              <a:rPr lang="ar-IQ" sz="2400" dirty="0"/>
              <a:t>) للمتغير( أو المتغيرات ) التوضيحية بتكرار العينة.</a:t>
            </a:r>
          </a:p>
          <a:p>
            <a:pPr algn="just"/>
            <a:r>
              <a:rPr lang="ar-IQ" sz="2400" dirty="0"/>
              <a:t>      وببساطة أن تحليل الانحدار هو وسيلة إحصائية تستخدم لتحليل البيانات التي تحتوي على متغيرين فأكثر عندما يكون الهدف هو اكتشاف طبيعة هذه العلاقة. ويُعد تحليل الانحدار من أكثر الطرائق الإحصائية استعمالاً في مختلف العلوم لأنه يصف العلاقة بين المتغيرات على هيأة معادلة.</a:t>
            </a:r>
          </a:p>
        </p:txBody>
      </p:sp>
    </p:spTree>
    <p:extLst>
      <p:ext uri="{BB962C8B-B14F-4D97-AF65-F5344CB8AC3E}">
        <p14:creationId xmlns="" xmlns:p14="http://schemas.microsoft.com/office/powerpoint/2010/main" val="866259566"/>
      </p:ext>
    </p:extLst>
  </p:cSld>
  <p:clrMapOvr>
    <a:masterClrMapping/>
  </p:clrMapOvr>
  <mc:AlternateContent xmlns:mc="http://schemas.openxmlformats.org/markup-compatibility/2006">
    <mc:Choice xmlns=""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 xmlns:p14="http://schemas.microsoft.com/office/powerpoint/2010/main" val="2129798152"/>
              </p:ext>
            </p:extLst>
          </p:nvPr>
        </p:nvGraphicFramePr>
        <p:xfrm>
          <a:off x="-29762" y="6804"/>
          <a:ext cx="9173761" cy="673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09570174"/>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901" y="32673"/>
            <a:ext cx="9132099" cy="68253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3" name="رسم تخطيطي 2"/>
          <p:cNvGraphicFramePr/>
          <p:nvPr>
            <p:extLst>
              <p:ext uri="{D42A27DB-BD31-4B8C-83A1-F6EECF244321}">
                <p14:modId xmlns="" xmlns:p14="http://schemas.microsoft.com/office/powerpoint/2010/main" val="2979342619"/>
              </p:ext>
            </p:extLst>
          </p:nvPr>
        </p:nvGraphicFramePr>
        <p:xfrm>
          <a:off x="0" y="0"/>
          <a:ext cx="9144000"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46983502"/>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831" y="-1"/>
            <a:ext cx="9141169" cy="68286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شريط إلى الأسفل 2"/>
          <p:cNvSpPr/>
          <p:nvPr/>
        </p:nvSpPr>
        <p:spPr>
          <a:xfrm>
            <a:off x="1835696" y="0"/>
            <a:ext cx="6192688" cy="1484784"/>
          </a:xfrm>
          <a:prstGeom prst="ribbon">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IQ"/>
          </a:p>
        </p:txBody>
      </p:sp>
      <p:sp>
        <p:nvSpPr>
          <p:cNvPr id="2" name="مستطيل 1"/>
          <p:cNvSpPr/>
          <p:nvPr/>
        </p:nvSpPr>
        <p:spPr>
          <a:xfrm>
            <a:off x="3243828" y="188640"/>
            <a:ext cx="3285259" cy="1077218"/>
          </a:xfrm>
          <a:prstGeom prst="rect">
            <a:avLst/>
          </a:prstGeom>
        </p:spPr>
        <p:txBody>
          <a:bodyPr wrap="none">
            <a:spAutoFit/>
          </a:bodyPr>
          <a:lstStyle/>
          <a:p>
            <a:pPr algn="ctr"/>
            <a:r>
              <a:rPr lang="ar-IQ" sz="3200" b="1" dirty="0"/>
              <a:t>الانحدار البسيط   </a:t>
            </a:r>
            <a:endParaRPr lang="ar-IQ" sz="3200" b="1" dirty="0" smtClean="0"/>
          </a:p>
          <a:p>
            <a:pPr algn="ctr"/>
            <a:r>
              <a:rPr lang="arn-CL" sz="3200" b="1" dirty="0" smtClean="0"/>
              <a:t>Simple </a:t>
            </a:r>
            <a:r>
              <a:rPr lang="arn-CL" sz="3200" b="1" dirty="0"/>
              <a:t>regression</a:t>
            </a:r>
            <a:r>
              <a:rPr lang="arn-CL" sz="3200" dirty="0"/>
              <a:t> </a:t>
            </a:r>
            <a:endParaRPr lang="ar-IQ" sz="3200" dirty="0"/>
          </a:p>
        </p:txBody>
      </p:sp>
      <mc:AlternateContent xmlns:mc="http://schemas.openxmlformats.org/markup-compatibility/2006">
        <mc:Choice xmlns="" xmlns:a14="http://schemas.microsoft.com/office/drawing/2010/main" Requires="a14">
          <p:sp>
            <p:nvSpPr>
              <p:cNvPr id="13" name="مربع نص 12"/>
              <p:cNvSpPr txBox="1"/>
              <p:nvPr/>
            </p:nvSpPr>
            <p:spPr>
              <a:xfrm>
                <a:off x="0" y="1556792"/>
                <a:ext cx="9144000" cy="4862870"/>
              </a:xfrm>
              <a:prstGeom prst="rect">
                <a:avLst/>
              </a:prstGeom>
              <a:noFill/>
            </p:spPr>
            <p:txBody>
              <a:bodyPr wrap="square" rtlCol="1">
                <a:spAutoFit/>
              </a:bodyPr>
              <a:lstStyle/>
              <a:p>
                <a:r>
                  <a:rPr lang="ar-IQ" sz="3100" b="1" dirty="0" smtClean="0"/>
                  <a:t>يتضمن متغيراً معتمداً يرمز له (</a:t>
                </a:r>
                <a:r>
                  <a:rPr lang="en-US" sz="3100" b="1" dirty="0"/>
                  <a:t>Y</a:t>
                </a:r>
                <a:r>
                  <a:rPr lang="ar-IQ" sz="3100" b="1" dirty="0"/>
                  <a:t>) ومتغيراً مستقلاً واحداً يرمز له (</a:t>
                </a:r>
                <a:r>
                  <a:rPr lang="en-US" sz="3100" b="1" dirty="0"/>
                  <a:t>X</a:t>
                </a:r>
                <a:r>
                  <a:rPr lang="ar-IQ" sz="3100" b="1" dirty="0"/>
                  <a:t>) وتكون معادلة الانحدار:  </a:t>
                </a:r>
                <a14:m>
                  <m:oMath xmlns:m="http://schemas.openxmlformats.org/officeDocument/2006/math">
                    <m:r>
                      <a:rPr lang="en-US" sz="3100" b="1" i="1" smtClean="0">
                        <a:latin typeface="Cambria Math"/>
                      </a:rPr>
                      <m:t>𝒀</m:t>
                    </m:r>
                    <m:r>
                      <a:rPr lang="en-US" sz="3100" b="1" i="1" smtClean="0">
                        <a:latin typeface="Cambria Math"/>
                      </a:rPr>
                      <m:t>=</m:t>
                    </m:r>
                    <m:r>
                      <a:rPr lang="en-US" sz="3100" b="1" i="1" smtClean="0">
                        <a:latin typeface="Cambria Math"/>
                      </a:rPr>
                      <m:t>𝒇</m:t>
                    </m:r>
                    <m:r>
                      <a:rPr lang="en-US" sz="3100" b="1" i="1" smtClean="0">
                        <a:latin typeface="Cambria Math"/>
                      </a:rPr>
                      <m:t>(</m:t>
                    </m:r>
                    <m:r>
                      <a:rPr lang="en-US" sz="3100" b="1" i="1" smtClean="0">
                        <a:latin typeface="Cambria Math"/>
                      </a:rPr>
                      <m:t>𝑿</m:t>
                    </m:r>
                    <m:r>
                      <a:rPr lang="en-US" sz="3100" b="1" i="1" smtClean="0">
                        <a:latin typeface="Cambria Math"/>
                      </a:rPr>
                      <m:t>,</m:t>
                    </m:r>
                    <m:r>
                      <a:rPr lang="en-US" sz="3100" b="1" i="1" smtClean="0">
                        <a:latin typeface="Cambria Math"/>
                        <a:ea typeface="Cambria Math"/>
                      </a:rPr>
                      <m:t>𝜷</m:t>
                    </m:r>
                    <m:r>
                      <a:rPr lang="en-US" sz="3100" b="1" i="1" smtClean="0">
                        <a:latin typeface="Cambria Math"/>
                        <a:ea typeface="Cambria Math"/>
                      </a:rPr>
                      <m:t>)</m:t>
                    </m:r>
                  </m:oMath>
                </a14:m>
                <a:r>
                  <a:rPr lang="ar-IQ" sz="3100" b="1" dirty="0" smtClean="0"/>
                  <a:t/>
                </a:r>
                <a:r>
                  <a:rPr lang="en-US" sz="3100" b="1" dirty="0" smtClean="0"/>
                  <a:t/>
                </a:r>
                <a:r>
                  <a:rPr lang="ar-SA" sz="3100" b="1" dirty="0" smtClean="0"/>
                  <a:t/>
                </a:r>
                <a:endParaRPr lang="en-US" sz="3100" b="1" dirty="0"/>
              </a:p>
              <a:p>
                <a:r>
                  <a:rPr lang="ar-IQ" sz="3100" b="1" dirty="0"/>
                  <a:t>وتكون الصيغة الدالية خطية بدلالة المعلمات وليس بالضرورة خطية بدلالة المتغير المستقل (</a:t>
                </a:r>
                <a:r>
                  <a:rPr lang="en-US" sz="3100" b="1" dirty="0"/>
                  <a:t>X</a:t>
                </a:r>
                <a:r>
                  <a:rPr lang="ar-IQ" sz="3100" b="1" dirty="0"/>
                  <a:t>)، وبذلك تكون صيغة معادلة الانحدار الخطي البسيط على وفق الآتي:  </a:t>
                </a:r>
                <a14:m>
                  <m:oMath xmlns:m="http://schemas.openxmlformats.org/officeDocument/2006/math">
                    <m:r>
                      <a:rPr lang="en-US" sz="3100" b="1" i="1" smtClean="0">
                        <a:latin typeface="Cambria Math"/>
                      </a:rPr>
                      <m:t>𝑬</m:t>
                    </m:r>
                    <m:d>
                      <m:dPr>
                        <m:ctrlPr>
                          <a:rPr lang="en-US" sz="3100" b="1" i="1" smtClean="0">
                            <a:latin typeface="Cambria Math"/>
                          </a:rPr>
                        </m:ctrlPr>
                      </m:dPr>
                      <m:e>
                        <m:f>
                          <m:fPr>
                            <m:type m:val="lin"/>
                            <m:ctrlPr>
                              <a:rPr lang="en-US" sz="3100" b="1" i="1" smtClean="0">
                                <a:latin typeface="Cambria Math"/>
                              </a:rPr>
                            </m:ctrlPr>
                          </m:fPr>
                          <m:num>
                            <m:r>
                              <a:rPr lang="en-US" sz="3100" b="1" i="1" smtClean="0">
                                <a:latin typeface="Cambria Math"/>
                              </a:rPr>
                              <m:t>𝒀</m:t>
                            </m:r>
                          </m:num>
                          <m:den>
                            <m:r>
                              <a:rPr lang="en-US" sz="3100" b="1" i="1" smtClean="0">
                                <a:latin typeface="Cambria Math"/>
                              </a:rPr>
                              <m:t>𝑿</m:t>
                            </m:r>
                          </m:den>
                        </m:f>
                      </m:e>
                    </m:d>
                    <m:r>
                      <a:rPr lang="en-US" sz="3100" b="1" i="1" smtClean="0">
                        <a:latin typeface="Cambria Math"/>
                      </a:rPr>
                      <m:t>=</m:t>
                    </m:r>
                    <m:sSub>
                      <m:sSubPr>
                        <m:ctrlPr>
                          <a:rPr lang="en-US" sz="3100" b="1" i="1" smtClean="0">
                            <a:latin typeface="Cambria Math"/>
                          </a:rPr>
                        </m:ctrlPr>
                      </m:sSubPr>
                      <m:e>
                        <m:r>
                          <a:rPr lang="en-US" sz="3100" b="1" i="1" smtClean="0">
                            <a:latin typeface="Cambria Math"/>
                            <a:ea typeface="Cambria Math"/>
                          </a:rPr>
                          <m:t>𝜷</m:t>
                        </m:r>
                      </m:e>
                      <m:sub>
                        <m:r>
                          <a:rPr lang="en-US" sz="3100" b="1" i="1" smtClean="0">
                            <a:latin typeface="Cambria Math"/>
                          </a:rPr>
                          <m:t>𝑶</m:t>
                        </m:r>
                      </m:sub>
                    </m:sSub>
                    <m:r>
                      <a:rPr lang="en-US" sz="3100" b="1" i="1" smtClean="0">
                        <a:latin typeface="Cambria Math"/>
                        <a:ea typeface="Cambria Math"/>
                      </a:rPr>
                      <m:t>+</m:t>
                    </m:r>
                    <m:sSub>
                      <m:sSubPr>
                        <m:ctrlPr>
                          <a:rPr lang="en-US" sz="3100" b="1" i="1" smtClean="0">
                            <a:latin typeface="Cambria Math"/>
                            <a:ea typeface="Cambria Math"/>
                          </a:rPr>
                        </m:ctrlPr>
                      </m:sSubPr>
                      <m:e>
                        <m:r>
                          <a:rPr lang="en-US" sz="3100" b="1" i="1" smtClean="0">
                            <a:latin typeface="Cambria Math"/>
                            <a:ea typeface="Cambria Math"/>
                          </a:rPr>
                          <m:t>𝜷</m:t>
                        </m:r>
                      </m:e>
                      <m:sub>
                        <m:r>
                          <a:rPr lang="en-US" sz="3100" b="1" i="1" smtClean="0">
                            <a:latin typeface="Cambria Math"/>
                            <a:ea typeface="Cambria Math"/>
                          </a:rPr>
                          <m:t>𝟏</m:t>
                        </m:r>
                      </m:sub>
                    </m:sSub>
                    <m:r>
                      <a:rPr lang="en-US" sz="3100" b="1" i="1" smtClean="0">
                        <a:latin typeface="Cambria Math"/>
                        <a:ea typeface="Cambria Math"/>
                      </a:rPr>
                      <m:t>𝑿</m:t>
                    </m:r>
                  </m:oMath>
                </a14:m>
                <a:endParaRPr lang="en-US" sz="3100" b="1" dirty="0"/>
              </a:p>
              <a:p>
                <a:r>
                  <a:rPr lang="en-US" sz="3100" b="1" dirty="0"/>
                  <a:t/>
                </a:r>
                <a:r>
                  <a:rPr lang="ar-IQ" sz="3100" b="1" dirty="0"/>
                  <a:t>معلمات ثابتة غير معلومة يمكن الحصول عليها بعد إجراء عملية الانحدار، وتسمى (</a:t>
                </a:r>
                <a:r>
                  <a:rPr lang="en-US" sz="3100" b="1" dirty="0"/>
                  <a:t>(β</a:t>
                </a:r>
                <a:r>
                  <a:rPr lang="en-US" sz="3100" b="1" baseline="-25000" dirty="0"/>
                  <a:t>0</a:t>
                </a:r>
                <a:r>
                  <a:rPr lang="ar-IQ" sz="3100" b="1" dirty="0"/>
                  <a:t> المقطع الصادي أو الحد الثابت (</a:t>
                </a:r>
                <a:r>
                  <a:rPr lang="en-US" sz="3100" b="1" dirty="0"/>
                  <a:t>Intercept</a:t>
                </a:r>
                <a:r>
                  <a:rPr lang="ar-IQ" sz="3100" b="1" dirty="0"/>
                  <a:t>)، وتمثل أيضا متوسط الاستجابة عندما </a:t>
                </a:r>
                <a:r>
                  <a:rPr lang="en-US" sz="3100" b="1" dirty="0"/>
                  <a:t>X</a:t>
                </a:r>
                <a:r>
                  <a:rPr lang="ar-IQ" sz="3100" b="1" dirty="0"/>
                  <a:t> تساوي صفراً.</a:t>
                </a:r>
                <a:endParaRPr lang="en-US" sz="3100" b="1" dirty="0"/>
              </a:p>
              <a:p>
                <a:r>
                  <a:rPr lang="ar-IQ" sz="3100" b="1" dirty="0"/>
                  <a:t>في حين (</a:t>
                </a:r>
                <a:r>
                  <a:rPr lang="en-US" sz="3100" b="1" dirty="0"/>
                  <a:t>(β</a:t>
                </a:r>
                <a:r>
                  <a:rPr lang="en-US" sz="3100" b="1" baseline="-25000" dirty="0"/>
                  <a:t>1</a:t>
                </a:r>
                <a:r>
                  <a:rPr lang="ar-IQ" sz="3100" b="1" dirty="0"/>
                  <a:t> تمثل معلمة الميل (</a:t>
                </a:r>
                <a:r>
                  <a:rPr lang="en-US" sz="3100" b="1" dirty="0"/>
                  <a:t>Slope coefficient</a:t>
                </a:r>
                <a:r>
                  <a:rPr lang="ar-IQ" sz="3100" b="1" dirty="0"/>
                  <a:t> ).</a:t>
                </a:r>
                <a:endParaRPr lang="en-US" sz="3100" b="1" dirty="0"/>
              </a:p>
              <a:p>
                <a:r>
                  <a:rPr lang="ar-IQ" sz="3100" b="1" dirty="0"/>
                  <a:t>وان   </a:t>
                </a:r>
                <a14:m>
                  <m:oMath xmlns:m="http://schemas.openxmlformats.org/officeDocument/2006/math">
                    <m:r>
                      <a:rPr lang="en-US" sz="3100" b="1" i="1" smtClean="0">
                        <a:latin typeface="Cambria Math"/>
                      </a:rPr>
                      <m:t>𝑬</m:t>
                    </m:r>
                    <m:r>
                      <a:rPr lang="en-US" sz="3100" b="1" i="1" smtClean="0">
                        <a:latin typeface="Cambria Math"/>
                      </a:rPr>
                      <m:t>(</m:t>
                    </m:r>
                    <m:f>
                      <m:fPr>
                        <m:type m:val="lin"/>
                        <m:ctrlPr>
                          <a:rPr lang="en-US" sz="3100" b="1" i="1" smtClean="0">
                            <a:latin typeface="Cambria Math"/>
                          </a:rPr>
                        </m:ctrlPr>
                      </m:fPr>
                      <m:num>
                        <m:r>
                          <a:rPr lang="en-US" sz="3100" b="1" i="1" smtClean="0">
                            <a:latin typeface="Cambria Math"/>
                          </a:rPr>
                          <m:t>𝒀</m:t>
                        </m:r>
                      </m:num>
                      <m:den>
                        <m:r>
                          <a:rPr lang="en-US" sz="3100" b="1" i="1" smtClean="0">
                            <a:latin typeface="Cambria Math"/>
                          </a:rPr>
                          <m:t>𝑿</m:t>
                        </m:r>
                        <m:r>
                          <a:rPr lang="en-US" sz="3100" b="1" i="1" smtClean="0">
                            <a:latin typeface="Cambria Math"/>
                          </a:rPr>
                          <m:t>)</m:t>
                        </m:r>
                      </m:den>
                    </m:f>
                  </m:oMath>
                </a14:m>
                <a:r>
                  <a:rPr lang="ar-IQ" sz="3100" b="1" dirty="0" smtClean="0"/>
                  <a:t/>
                </a:r>
                <a:r>
                  <a:rPr lang="ar-IQ" sz="3100" b="1" dirty="0"/>
                  <a:t>تشير إلى المتوسط الشرطي للمتغير </a:t>
                </a:r>
                <a:r>
                  <a:rPr lang="en-US" sz="3100" b="1" dirty="0"/>
                  <a:t>Y</a:t>
                </a:r>
                <a:r>
                  <a:rPr lang="ar-IQ" sz="3100" b="1" dirty="0"/>
                  <a:t/>
                </a:r>
                <a:r>
                  <a:rPr lang="ar-IQ" sz="3100" b="1" dirty="0" smtClean="0"/>
                  <a:t>.</a:t>
                </a:r>
                <a:endParaRPr lang="en-US" sz="3100" b="1" dirty="0"/>
              </a:p>
            </p:txBody>
          </p:sp>
        </mc:Choice>
        <mc:Fallback>
          <p:sp>
            <p:nvSpPr>
              <p:cNvPr id="13" name="مربع نص 12"/>
              <p:cNvSpPr txBox="1">
                <a:spLocks noRot="1" noChangeAspect="1" noMove="1" noResize="1" noEditPoints="1" noAdjustHandles="1" noChangeArrowheads="1" noChangeShapeType="1" noTextEdit="1"/>
              </p:cNvSpPr>
              <p:nvPr/>
            </p:nvSpPr>
            <p:spPr>
              <a:xfrm>
                <a:off x="0" y="1556792"/>
                <a:ext cx="9144000" cy="4862870"/>
              </a:xfrm>
              <a:prstGeom prst="rect">
                <a:avLst/>
              </a:prstGeom>
              <a:blipFill rotWithShape="1">
                <a:blip r:embed="rId3"/>
                <a:stretch>
                  <a:fillRect l="-1400" t="-1754" r="-1600" b="-3008"/>
                </a:stretch>
              </a:blipFill>
            </p:spPr>
            <p:txBody>
              <a:bodyPr/>
              <a:lstStyle/>
              <a:p>
                <a:r>
                  <a:rPr lang="ar-IQ">
                    <a:noFill/>
                  </a:rPr>
                  <a:t> </a:t>
                </a:r>
              </a:p>
            </p:txBody>
          </p:sp>
        </mc:Fallback>
      </mc:AlternateContent>
    </p:spTree>
    <p:extLst>
      <p:ext uri="{BB962C8B-B14F-4D97-AF65-F5344CB8AC3E}">
        <p14:creationId xmlns="" xmlns:p14="http://schemas.microsoft.com/office/powerpoint/2010/main" val="3050132652"/>
      </p:ext>
    </p:extLst>
  </p:cSld>
  <p:clrMapOvr>
    <a:masterClrMapping/>
  </p:clrMapOvr>
  <mc:AlternateContent xmlns:mc="http://schemas.openxmlformats.org/markup-compatibility/2006">
    <mc:Choice xmlns=""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0"/>
            <a:ext cx="6552728" cy="1077218"/>
          </a:xfrm>
          <a:prstGeom prst="rect">
            <a:avLst/>
          </a:prstGeom>
        </p:spPr>
        <p:txBody>
          <a:bodyPr wrap="square">
            <a:spAutoFit/>
          </a:bodyPr>
          <a:lstStyle/>
          <a:p>
            <a:pPr algn="ctr"/>
            <a:r>
              <a:rPr lang="ar-IQ" sz="3200" b="1" dirty="0">
                <a:solidFill>
                  <a:srgbClr val="FF0000"/>
                </a:solidFill>
              </a:rPr>
              <a:t>تقدير دالة الانحدار الخطي البسيط  </a:t>
            </a:r>
            <a:endParaRPr lang="ar-IQ" sz="3200" b="1" dirty="0" smtClean="0">
              <a:solidFill>
                <a:srgbClr val="FF0000"/>
              </a:solidFill>
            </a:endParaRPr>
          </a:p>
          <a:p>
            <a:pPr algn="ctr"/>
            <a:r>
              <a:rPr lang="ar-IQ" sz="3200" b="1" dirty="0" smtClean="0">
                <a:solidFill>
                  <a:srgbClr val="FF0000"/>
                </a:solidFill>
              </a:rPr>
              <a:t> </a:t>
            </a:r>
            <a:r>
              <a:rPr lang="arn-CL" sz="3200" b="1" dirty="0">
                <a:solidFill>
                  <a:srgbClr val="FF0000"/>
                </a:solidFill>
              </a:rPr>
              <a:t>Estimating linear regression function</a:t>
            </a:r>
            <a:endParaRPr lang="ar-IQ" sz="3200" b="1" dirty="0">
              <a:solidFill>
                <a:srgbClr val="FF0000"/>
              </a:solidFill>
            </a:endParaRPr>
          </a:p>
        </p:txBody>
      </p:sp>
      <p:sp>
        <p:nvSpPr>
          <p:cNvPr id="3" name="مستطيل 2"/>
          <p:cNvSpPr/>
          <p:nvPr/>
        </p:nvSpPr>
        <p:spPr>
          <a:xfrm>
            <a:off x="0" y="1196752"/>
            <a:ext cx="9144000" cy="1815882"/>
          </a:xfrm>
          <a:prstGeom prst="rect">
            <a:avLst/>
          </a:prstGeom>
        </p:spPr>
        <p:txBody>
          <a:bodyPr wrap="square">
            <a:spAutoFit/>
          </a:bodyPr>
          <a:lstStyle/>
          <a:p>
            <a:pPr algn="just"/>
            <a:r>
              <a:rPr lang="ar-IQ" sz="2800" dirty="0">
                <a:ln>
                  <a:solidFill>
                    <a:srgbClr val="FF0000"/>
                  </a:solidFill>
                </a:ln>
                <a:solidFill>
                  <a:srgbClr val="FF66CC"/>
                </a:solidFill>
              </a:rPr>
              <a:t>أن اكثر الطرائق استخداماً في تقدير المعلمات هي طريقة المربعات الصغرى الاعتيادية </a:t>
            </a:r>
            <a:r>
              <a:rPr lang="en-US" sz="2800" dirty="0">
                <a:ln>
                  <a:solidFill>
                    <a:srgbClr val="FF0000"/>
                  </a:solidFill>
                </a:ln>
                <a:solidFill>
                  <a:srgbClr val="FF66CC"/>
                </a:solidFill>
              </a:rPr>
              <a:t>(OLS) Ordinary least square Method </a:t>
            </a:r>
            <a:r>
              <a:rPr lang="ar-IQ" sz="2800" dirty="0">
                <a:ln>
                  <a:solidFill>
                    <a:srgbClr val="FF0000"/>
                  </a:solidFill>
                </a:ln>
                <a:solidFill>
                  <a:srgbClr val="FF66CC"/>
                </a:solidFill>
              </a:rPr>
              <a:t>وتستند هذه الطريقة الى مبدأ (( تصغير مجموع مربعات الأخطاء )) فهي تسعى لإيجاد  المعلمات التي تجعل مجموع مربعات الخطأ أقل ما يمكن.</a:t>
            </a:r>
            <a:endParaRPr lang="en-US" sz="2800" dirty="0">
              <a:ln>
                <a:solidFill>
                  <a:srgbClr val="FF0000"/>
                </a:solidFill>
              </a:ln>
              <a:solidFill>
                <a:srgbClr val="FF66CC"/>
              </a:solidFill>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340" y="3140968"/>
            <a:ext cx="5167581" cy="37170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4048" y="3212976"/>
            <a:ext cx="4150695" cy="36450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45851356"/>
      </p:ext>
    </p:extLst>
  </p:cSld>
  <p:clrMapOvr>
    <a:masterClrMapping/>
  </p:clrMapOvr>
  <mc:AlternateContent xmlns:mc="http://schemas.openxmlformats.org/markup-compatibility/2006">
    <mc:Choice xmlns=""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rcRect/>
          <a:stretch>
            <a:fillRect/>
          </a:stretch>
        </p:blipFill>
        <p:spPr bwMode="auto">
          <a:xfrm>
            <a:off x="-28092" y="25533"/>
            <a:ext cx="9172092" cy="68628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موجة 2"/>
          <p:cNvSpPr/>
          <p:nvPr/>
        </p:nvSpPr>
        <p:spPr>
          <a:xfrm>
            <a:off x="971600" y="0"/>
            <a:ext cx="7272808" cy="1368152"/>
          </a:xfrm>
          <a:prstGeom prst="wav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IQ" sz="3200" b="1" dirty="0">
                <a:effectLst>
                  <a:outerShdw blurRad="60007" dist="310007" dir="7680000" sy="30000" kx="1300200" algn="ctr" rotWithShape="0">
                    <a:prstClr val="black">
                      <a:alpha val="32000"/>
                    </a:prstClr>
                  </a:outerShdw>
                </a:effectLst>
              </a:rPr>
              <a:t>الاستدلال حول المعلمات المقدرة</a:t>
            </a:r>
          </a:p>
          <a:p>
            <a:pPr algn="ctr"/>
            <a:r>
              <a:rPr lang="ar-IQ" sz="3200" b="1" dirty="0">
                <a:effectLst>
                  <a:outerShdw blurRad="60007" dist="310007" dir="7680000" sy="30000" kx="1300200" algn="ctr" rotWithShape="0">
                    <a:prstClr val="black">
                      <a:alpha val="32000"/>
                    </a:prstClr>
                  </a:outerShdw>
                </a:effectLst>
              </a:rPr>
              <a:t> </a:t>
            </a:r>
            <a:r>
              <a:rPr lang="en-US" sz="3200" b="1" dirty="0">
                <a:effectLst>
                  <a:outerShdw blurRad="60007" dist="310007" dir="7680000" sy="30000" kx="1300200" algn="ctr" rotWithShape="0">
                    <a:prstClr val="black">
                      <a:alpha val="32000"/>
                    </a:prstClr>
                  </a:outerShdw>
                </a:effectLst>
              </a:rPr>
              <a:t> Inference about estimated parameters</a:t>
            </a:r>
          </a:p>
        </p:txBody>
      </p:sp>
      <p:sp>
        <p:nvSpPr>
          <p:cNvPr id="4" name="مستطيل 3"/>
          <p:cNvSpPr/>
          <p:nvPr/>
        </p:nvSpPr>
        <p:spPr>
          <a:xfrm>
            <a:off x="32375" y="1484784"/>
            <a:ext cx="9144000" cy="5693866"/>
          </a:xfrm>
          <a:prstGeom prst="rect">
            <a:avLst/>
          </a:prstGeom>
        </p:spPr>
        <p:txBody>
          <a:bodyPr wrap="square">
            <a:spAutoFit/>
          </a:bodyPr>
          <a:lstStyle/>
          <a:p>
            <a:pPr algn="just"/>
            <a:r>
              <a:rPr lang="ar-SA" sz="2700" b="1" dirty="0">
                <a:solidFill>
                  <a:srgbClr val="663300"/>
                </a:solidFill>
                <a:cs typeface="+mj-cs"/>
              </a:rPr>
              <a:t>قبل التطرق إلى الاختبارات الإحصائية لابد من معرفة الفرضيات التي من خلالها يتم استخدام تلك الاختبارات  فالفرضية الإحصائية (</a:t>
            </a:r>
            <a:r>
              <a:rPr lang="en-US" sz="2700" b="1" dirty="0">
                <a:solidFill>
                  <a:srgbClr val="663300"/>
                </a:solidFill>
                <a:cs typeface="+mj-cs"/>
              </a:rPr>
              <a:t>(statistical hypothesis</a:t>
            </a:r>
            <a:r>
              <a:rPr lang="ar-SA" sz="2700" b="1" dirty="0">
                <a:solidFill>
                  <a:srgbClr val="663300"/>
                </a:solidFill>
                <a:cs typeface="+mj-cs"/>
              </a:rPr>
              <a:t> تعني ادعاء او تخمين معين حول صحة شيء ما. اذ يعد الفرض تفسيرا مؤقتا او حلا مقترحا لمشكلة بحثية معينة، ويتم وضع فرضيات الدراسة </a:t>
            </a:r>
            <a:r>
              <a:rPr lang="ar-SA" sz="2700" b="1" dirty="0" err="1">
                <a:solidFill>
                  <a:srgbClr val="663300"/>
                </a:solidFill>
                <a:cs typeface="+mj-cs"/>
              </a:rPr>
              <a:t>بناءا</a:t>
            </a:r>
            <a:r>
              <a:rPr lang="ar-SA" sz="2700" b="1" dirty="0">
                <a:solidFill>
                  <a:srgbClr val="663300"/>
                </a:solidFill>
                <a:cs typeface="+mj-cs"/>
              </a:rPr>
              <a:t> على الدراسات السابقة والتفسيرات العلمية المختلفة لحقائق معينة او تعتمد على الخبرات الشخصية نتيجة الاطلاع الواسع لمجال الدراسة المراد وضع فرضيات حولها او </a:t>
            </a:r>
            <a:r>
              <a:rPr lang="ar-SA" sz="2700" b="1" dirty="0" err="1">
                <a:solidFill>
                  <a:srgbClr val="663300"/>
                </a:solidFill>
                <a:cs typeface="+mj-cs"/>
              </a:rPr>
              <a:t>بناءا</a:t>
            </a:r>
            <a:r>
              <a:rPr lang="ar-SA" sz="2700" b="1" dirty="0">
                <a:solidFill>
                  <a:srgbClr val="663300"/>
                </a:solidFill>
                <a:cs typeface="+mj-cs"/>
              </a:rPr>
              <a:t> عن ادوات عقلية مثل الالهام والحدس والتخيل والاستبصار</a:t>
            </a:r>
            <a:r>
              <a:rPr lang="ar-SA" sz="2700" b="1" dirty="0" smtClean="0">
                <a:solidFill>
                  <a:srgbClr val="663300"/>
                </a:solidFill>
                <a:cs typeface="+mj-cs"/>
              </a:rPr>
              <a:t>.</a:t>
            </a:r>
            <a:endParaRPr lang="ar-IQ" sz="2700" b="1" dirty="0" smtClean="0">
              <a:solidFill>
                <a:srgbClr val="663300"/>
              </a:solidFill>
              <a:cs typeface="+mj-cs"/>
            </a:endParaRPr>
          </a:p>
          <a:p>
            <a:pPr algn="just"/>
            <a:r>
              <a:rPr lang="ar-SA" sz="2700" b="1" dirty="0">
                <a:solidFill>
                  <a:srgbClr val="663300"/>
                </a:solidFill>
              </a:rPr>
              <a:t>فتساعد الفرضيات الباحث على تحديد المشكلة </a:t>
            </a:r>
            <a:r>
              <a:rPr lang="ar-IQ" sz="2700" b="1" dirty="0">
                <a:solidFill>
                  <a:srgbClr val="663300"/>
                </a:solidFill>
              </a:rPr>
              <a:t>كما </a:t>
            </a:r>
            <a:r>
              <a:rPr lang="ar-SA" sz="2700" b="1" dirty="0">
                <a:solidFill>
                  <a:srgbClr val="663300"/>
                </a:solidFill>
              </a:rPr>
              <a:t>تساعد في تحديد التصميم المناسب للدراسة</a:t>
            </a:r>
            <a:r>
              <a:rPr lang="ar-IQ" sz="2700" b="1" dirty="0">
                <a:solidFill>
                  <a:srgbClr val="663300"/>
                </a:solidFill>
              </a:rPr>
              <a:t> و</a:t>
            </a:r>
            <a:r>
              <a:rPr lang="ar-SA" sz="2700" b="1" dirty="0">
                <a:solidFill>
                  <a:srgbClr val="663300"/>
                </a:solidFill>
              </a:rPr>
              <a:t>تحديد متغيرات الدراسة </a:t>
            </a:r>
            <a:r>
              <a:rPr lang="ar-IQ" sz="2700" b="1" dirty="0">
                <a:solidFill>
                  <a:srgbClr val="663300"/>
                </a:solidFill>
              </a:rPr>
              <a:t>و</a:t>
            </a:r>
            <a:r>
              <a:rPr lang="ar-SA" sz="2700" b="1" dirty="0">
                <a:solidFill>
                  <a:srgbClr val="663300"/>
                </a:solidFill>
              </a:rPr>
              <a:t>اختيار الادوات الملائمة لجمع البيانات</a:t>
            </a:r>
            <a:r>
              <a:rPr lang="ar-IQ" sz="2700" b="1" dirty="0">
                <a:solidFill>
                  <a:srgbClr val="663300"/>
                </a:solidFill>
              </a:rPr>
              <a:t> كما تساعد في </a:t>
            </a:r>
            <a:r>
              <a:rPr lang="ar-SA" sz="2700" b="1" dirty="0">
                <a:solidFill>
                  <a:srgbClr val="663300"/>
                </a:solidFill>
              </a:rPr>
              <a:t>اختيار الاساليب الاحصائية الملائمة لتحليل بيانات الدراسة</a:t>
            </a:r>
            <a:r>
              <a:rPr lang="ar-IQ" sz="2700" b="1" dirty="0">
                <a:solidFill>
                  <a:srgbClr val="663300"/>
                </a:solidFill>
              </a:rPr>
              <a:t> وتساعد في </a:t>
            </a:r>
            <a:r>
              <a:rPr lang="ar-SA" sz="2700" b="1" dirty="0">
                <a:solidFill>
                  <a:srgbClr val="663300"/>
                </a:solidFill>
              </a:rPr>
              <a:t>تنظيم او تقويم النتائج ذات الدلالة، واخيرا تفيد هذه الفرضيات في اثارة العديد من الاسئلة البحثية مما يؤدي الى توليد عدة فرضيات جديدة التي تكون نواة لدراسات لاحقة اخرى</a:t>
            </a:r>
            <a:r>
              <a:rPr lang="ar-SA" sz="2700" b="1" dirty="0" smtClean="0">
                <a:solidFill>
                  <a:srgbClr val="663300"/>
                </a:solidFill>
              </a:rPr>
              <a:t>.</a:t>
            </a:r>
            <a:endParaRPr lang="en-US" sz="2700" b="1" dirty="0">
              <a:solidFill>
                <a:srgbClr val="663300"/>
              </a:solidFill>
            </a:endParaRPr>
          </a:p>
        </p:txBody>
      </p:sp>
    </p:spTree>
    <p:extLst>
      <p:ext uri="{BB962C8B-B14F-4D97-AF65-F5344CB8AC3E}">
        <p14:creationId xmlns="" xmlns:p14="http://schemas.microsoft.com/office/powerpoint/2010/main" val="627200749"/>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 xmlns:p14="http://schemas.microsoft.com/office/powerpoint/2010/main" val="2868871425"/>
              </p:ext>
            </p:extLst>
          </p:nvPr>
        </p:nvGraphicFramePr>
        <p:xfrm>
          <a:off x="25116" y="32210"/>
          <a:ext cx="9118884" cy="6825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3923275"/>
            <a:ext cx="3995936" cy="2934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28697859"/>
      </p:ext>
    </p:extLst>
  </p:cSld>
  <p:clrMapOvr>
    <a:masterClrMapping/>
  </p:clrMapOvr>
  <mc:AlternateContent xmlns:mc="http://schemas.openxmlformats.org/markup-compatibility/2006">
    <mc:Choice xmlns=""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3861047"/>
            <a:ext cx="4244619" cy="29969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مستطيل 2"/>
          <p:cNvSpPr/>
          <p:nvPr/>
        </p:nvSpPr>
        <p:spPr>
          <a:xfrm>
            <a:off x="0" y="0"/>
            <a:ext cx="9144000" cy="1077218"/>
          </a:xfrm>
          <a:prstGeom prst="rect">
            <a:avLst/>
          </a:prstGeom>
        </p:spPr>
        <p:txBody>
          <a:bodyPr wrap="square">
            <a:spAutoFit/>
          </a:bodyPr>
          <a:lstStyle/>
          <a:p>
            <a:pPr algn="ctr"/>
            <a:r>
              <a:rPr lang="ar-IQ" sz="3200" b="1" dirty="0">
                <a:ln>
                  <a:solidFill>
                    <a:schemeClr val="accent2">
                      <a:lumMod val="60000"/>
                      <a:lumOff val="40000"/>
                    </a:schemeClr>
                  </a:solidFill>
                </a:ln>
                <a:solidFill>
                  <a:srgbClr val="FF66CC"/>
                </a:solidFill>
              </a:rPr>
              <a:t>الفرضيات حول المعلمات </a:t>
            </a:r>
            <a:r>
              <a:rPr lang="ar-IQ" sz="3200" b="1" dirty="0" smtClean="0">
                <a:ln>
                  <a:solidFill>
                    <a:schemeClr val="accent2">
                      <a:lumMod val="60000"/>
                      <a:lumOff val="40000"/>
                    </a:schemeClr>
                  </a:solidFill>
                </a:ln>
                <a:solidFill>
                  <a:srgbClr val="FF66CC"/>
                </a:solidFill>
              </a:rPr>
              <a:t>المقدرة</a:t>
            </a:r>
          </a:p>
          <a:p>
            <a:pPr algn="ctr"/>
            <a:r>
              <a:rPr lang="en-US" sz="3200" b="1" dirty="0" smtClean="0">
                <a:ln>
                  <a:solidFill>
                    <a:schemeClr val="accent2">
                      <a:lumMod val="60000"/>
                      <a:lumOff val="40000"/>
                    </a:schemeClr>
                  </a:solidFill>
                </a:ln>
                <a:solidFill>
                  <a:srgbClr val="FF66CC"/>
                </a:solidFill>
              </a:rPr>
              <a:t> </a:t>
            </a:r>
            <a:r>
              <a:rPr lang="en-US" sz="3200" b="1" dirty="0">
                <a:ln>
                  <a:solidFill>
                    <a:schemeClr val="accent2">
                      <a:lumMod val="60000"/>
                      <a:lumOff val="40000"/>
                    </a:schemeClr>
                  </a:solidFill>
                </a:ln>
                <a:solidFill>
                  <a:srgbClr val="FF66CC"/>
                </a:solidFill>
              </a:rPr>
              <a:t>parameters Hypotheses about estimated</a:t>
            </a:r>
            <a:endParaRPr lang="en-US" sz="3200" dirty="0">
              <a:ln>
                <a:solidFill>
                  <a:schemeClr val="accent2">
                    <a:lumMod val="60000"/>
                    <a:lumOff val="40000"/>
                  </a:schemeClr>
                </a:solidFill>
              </a:ln>
              <a:solidFill>
                <a:srgbClr val="FF66CC"/>
              </a:solidFill>
            </a:endParaRPr>
          </a:p>
        </p:txBody>
      </p:sp>
      <p:sp>
        <p:nvSpPr>
          <p:cNvPr id="4" name="مستطيل 3"/>
          <p:cNvSpPr/>
          <p:nvPr/>
        </p:nvSpPr>
        <p:spPr>
          <a:xfrm>
            <a:off x="0" y="1052736"/>
            <a:ext cx="9123167" cy="3046988"/>
          </a:xfrm>
          <a:prstGeom prst="rect">
            <a:avLst/>
          </a:prstGeom>
        </p:spPr>
        <p:txBody>
          <a:bodyPr wrap="square">
            <a:spAutoFit/>
          </a:bodyPr>
          <a:lstStyle/>
          <a:p>
            <a:pPr algn="just"/>
            <a:r>
              <a:rPr lang="ar-IQ" sz="3200" b="1" dirty="0">
                <a:ln>
                  <a:solidFill>
                    <a:schemeClr val="accent2">
                      <a:lumMod val="60000"/>
                      <a:lumOff val="40000"/>
                    </a:schemeClr>
                  </a:solidFill>
                </a:ln>
                <a:solidFill>
                  <a:srgbClr val="FF66CC"/>
                </a:solidFill>
              </a:rPr>
              <a:t>في الغالب ان الظاهرة المطلوب دراستها هي التي تقترح طبيعة فرضية العدم والفرضية البديلة لكلا المعلمتين </a:t>
            </a:r>
            <a:r>
              <a:rPr lang="ar-IQ" sz="3200" b="1" dirty="0" smtClean="0">
                <a:ln>
                  <a:solidFill>
                    <a:schemeClr val="accent2">
                      <a:lumMod val="60000"/>
                      <a:lumOff val="40000"/>
                    </a:schemeClr>
                  </a:solidFill>
                </a:ln>
                <a:solidFill>
                  <a:srgbClr val="FF66CC"/>
                </a:solidFill>
              </a:rPr>
              <a:t>β</a:t>
            </a:r>
            <a:r>
              <a:rPr lang="en-US" sz="3200" b="1" baseline="-25000" dirty="0" smtClean="0">
                <a:ln>
                  <a:solidFill>
                    <a:schemeClr val="accent2">
                      <a:lumMod val="60000"/>
                      <a:lumOff val="40000"/>
                    </a:schemeClr>
                  </a:solidFill>
                </a:ln>
                <a:solidFill>
                  <a:srgbClr val="FF66CC"/>
                </a:solidFill>
              </a:rPr>
              <a:t>0</a:t>
            </a:r>
            <a:r>
              <a:rPr lang="ar-IQ" sz="3200" b="1" dirty="0" smtClean="0">
                <a:ln>
                  <a:solidFill>
                    <a:schemeClr val="accent2">
                      <a:lumMod val="60000"/>
                      <a:lumOff val="40000"/>
                    </a:schemeClr>
                  </a:solidFill>
                </a:ln>
                <a:solidFill>
                  <a:srgbClr val="FF66CC"/>
                </a:solidFill>
              </a:rPr>
              <a:t> </a:t>
            </a:r>
            <a:r>
              <a:rPr lang="ar-IQ" sz="3200" b="1" dirty="0">
                <a:ln>
                  <a:solidFill>
                    <a:schemeClr val="accent2">
                      <a:lumMod val="60000"/>
                      <a:lumOff val="40000"/>
                    </a:schemeClr>
                  </a:solidFill>
                </a:ln>
                <a:solidFill>
                  <a:srgbClr val="FF66CC"/>
                </a:solidFill>
              </a:rPr>
              <a:t>و </a:t>
            </a:r>
            <a:r>
              <a:rPr lang="ar-IQ" sz="3200" b="1" dirty="0" smtClean="0">
                <a:ln>
                  <a:solidFill>
                    <a:schemeClr val="accent2">
                      <a:lumMod val="60000"/>
                      <a:lumOff val="40000"/>
                    </a:schemeClr>
                  </a:solidFill>
                </a:ln>
                <a:solidFill>
                  <a:srgbClr val="FF66CC"/>
                </a:solidFill>
              </a:rPr>
              <a:t>β</a:t>
            </a:r>
            <a:r>
              <a:rPr lang="en-US" sz="3200" b="1" baseline="-25000" dirty="0" smtClean="0">
                <a:ln>
                  <a:solidFill>
                    <a:schemeClr val="accent2">
                      <a:lumMod val="60000"/>
                      <a:lumOff val="40000"/>
                    </a:schemeClr>
                  </a:solidFill>
                </a:ln>
                <a:solidFill>
                  <a:srgbClr val="FF66CC"/>
                </a:solidFill>
              </a:rPr>
              <a:t>1</a:t>
            </a:r>
            <a:r>
              <a:rPr lang="ar-IQ" sz="3200" b="1" dirty="0" smtClean="0">
                <a:ln>
                  <a:solidFill>
                    <a:schemeClr val="accent2">
                      <a:lumMod val="60000"/>
                      <a:lumOff val="40000"/>
                    </a:schemeClr>
                  </a:solidFill>
                </a:ln>
                <a:solidFill>
                  <a:srgbClr val="FF66CC"/>
                </a:solidFill>
              </a:rPr>
              <a:t> </a:t>
            </a:r>
            <a:r>
              <a:rPr lang="ar-IQ" sz="3200" b="1" dirty="0">
                <a:ln>
                  <a:solidFill>
                    <a:schemeClr val="accent2">
                      <a:lumMod val="60000"/>
                      <a:lumOff val="40000"/>
                    </a:schemeClr>
                  </a:solidFill>
                </a:ln>
                <a:solidFill>
                  <a:srgbClr val="FF66CC"/>
                </a:solidFill>
              </a:rPr>
              <a:t>. وسيتم تحديد أهم انواع الفرضيات ولكل معلمة من المعلمات على وفق الآتي:</a:t>
            </a:r>
            <a:endParaRPr lang="en-US" sz="3200" b="1" dirty="0">
              <a:ln>
                <a:solidFill>
                  <a:schemeClr val="accent2">
                    <a:lumMod val="60000"/>
                    <a:lumOff val="40000"/>
                  </a:schemeClr>
                </a:solidFill>
              </a:ln>
              <a:solidFill>
                <a:srgbClr val="FF66CC"/>
              </a:solidFill>
            </a:endParaRPr>
          </a:p>
          <a:p>
            <a:pPr algn="just"/>
            <a:r>
              <a:rPr lang="ar-IQ" sz="3200" b="1" dirty="0">
                <a:ln>
                  <a:solidFill>
                    <a:schemeClr val="accent2">
                      <a:lumMod val="60000"/>
                      <a:lumOff val="40000"/>
                    </a:schemeClr>
                  </a:solidFill>
                </a:ln>
                <a:solidFill>
                  <a:srgbClr val="FF66CC"/>
                </a:solidFill>
              </a:rPr>
              <a:t>اذا اردنا اثبات ان الميل لخط </a:t>
            </a:r>
            <a:r>
              <a:rPr lang="ar-IQ" sz="3200" b="1" dirty="0" smtClean="0">
                <a:ln>
                  <a:solidFill>
                    <a:schemeClr val="accent2">
                      <a:lumMod val="60000"/>
                      <a:lumOff val="40000"/>
                    </a:schemeClr>
                  </a:solidFill>
                </a:ln>
                <a:solidFill>
                  <a:srgbClr val="FF66CC"/>
                </a:solidFill>
              </a:rPr>
              <a:t>الانحدارβ</a:t>
            </a:r>
            <a:r>
              <a:rPr lang="en-US" sz="3200" b="1" baseline="-25000" dirty="0" smtClean="0">
                <a:ln>
                  <a:solidFill>
                    <a:schemeClr val="accent2">
                      <a:lumMod val="60000"/>
                      <a:lumOff val="40000"/>
                    </a:schemeClr>
                  </a:solidFill>
                </a:ln>
                <a:solidFill>
                  <a:srgbClr val="FF66CC"/>
                </a:solidFill>
              </a:rPr>
              <a:t>1 </a:t>
            </a:r>
            <a:r>
              <a:rPr lang="ar-IQ" sz="3200" b="1" baseline="-25000" dirty="0" smtClean="0">
                <a:ln>
                  <a:solidFill>
                    <a:schemeClr val="accent2">
                      <a:lumMod val="60000"/>
                      <a:lumOff val="40000"/>
                    </a:schemeClr>
                  </a:solidFill>
                </a:ln>
                <a:solidFill>
                  <a:srgbClr val="FF66CC"/>
                </a:solidFill>
              </a:rPr>
              <a:t> </a:t>
            </a:r>
            <a:r>
              <a:rPr lang="ar-IQ" sz="3200" b="1" dirty="0" err="1" smtClean="0">
                <a:ln>
                  <a:solidFill>
                    <a:schemeClr val="accent2">
                      <a:lumMod val="60000"/>
                      <a:lumOff val="40000"/>
                    </a:schemeClr>
                  </a:solidFill>
                </a:ln>
                <a:solidFill>
                  <a:srgbClr val="FF66CC"/>
                </a:solidFill>
              </a:rPr>
              <a:t>او</a:t>
            </a:r>
            <a:r>
              <a:rPr lang="ar-IQ" sz="3200" b="1" dirty="0" smtClean="0">
                <a:ln>
                  <a:solidFill>
                    <a:schemeClr val="accent2">
                      <a:lumMod val="60000"/>
                      <a:lumOff val="40000"/>
                    </a:schemeClr>
                  </a:solidFill>
                </a:ln>
                <a:solidFill>
                  <a:srgbClr val="FF66CC"/>
                </a:solidFill>
              </a:rPr>
              <a:t> </a:t>
            </a:r>
            <a:r>
              <a:rPr lang="ar-IQ" sz="3200" b="1" dirty="0">
                <a:ln>
                  <a:solidFill>
                    <a:schemeClr val="accent2">
                      <a:lumMod val="60000"/>
                      <a:lumOff val="40000"/>
                    </a:schemeClr>
                  </a:solidFill>
                </a:ln>
                <a:solidFill>
                  <a:srgbClr val="FF66CC"/>
                </a:solidFill>
              </a:rPr>
              <a:t>الحد الثابت </a:t>
            </a:r>
            <a:r>
              <a:rPr lang="ar-IQ" sz="3200" b="1" dirty="0" smtClean="0">
                <a:ln>
                  <a:solidFill>
                    <a:schemeClr val="accent2">
                      <a:lumMod val="60000"/>
                      <a:lumOff val="40000"/>
                    </a:schemeClr>
                  </a:solidFill>
                </a:ln>
                <a:solidFill>
                  <a:srgbClr val="FF66CC"/>
                </a:solidFill>
              </a:rPr>
              <a:t>β</a:t>
            </a:r>
            <a:r>
              <a:rPr lang="en-US" sz="3200" b="1" baseline="-25000" dirty="0" smtClean="0">
                <a:ln>
                  <a:solidFill>
                    <a:schemeClr val="accent2">
                      <a:lumMod val="60000"/>
                      <a:lumOff val="40000"/>
                    </a:schemeClr>
                  </a:solidFill>
                </a:ln>
                <a:solidFill>
                  <a:srgbClr val="FF66CC"/>
                </a:solidFill>
              </a:rPr>
              <a:t>0</a:t>
            </a:r>
            <a:r>
              <a:rPr lang="ar-IQ" sz="3200" b="1" dirty="0" smtClean="0">
                <a:ln>
                  <a:solidFill>
                    <a:schemeClr val="accent2">
                      <a:lumMod val="60000"/>
                      <a:lumOff val="40000"/>
                    </a:schemeClr>
                  </a:solidFill>
                </a:ln>
                <a:solidFill>
                  <a:srgbClr val="FF66CC"/>
                </a:solidFill>
              </a:rPr>
              <a:t> لا </a:t>
            </a:r>
            <a:r>
              <a:rPr lang="ar-IQ" sz="3200" b="1" dirty="0">
                <a:ln>
                  <a:solidFill>
                    <a:schemeClr val="accent2">
                      <a:lumMod val="60000"/>
                      <a:lumOff val="40000"/>
                    </a:schemeClr>
                  </a:solidFill>
                </a:ln>
                <a:solidFill>
                  <a:srgbClr val="FF66CC"/>
                </a:solidFill>
              </a:rPr>
              <a:t>يساوي صفراً فتكون الفرضية:</a:t>
            </a:r>
            <a:endParaRPr lang="en-US" sz="3200" b="1" dirty="0">
              <a:ln>
                <a:solidFill>
                  <a:schemeClr val="accent2">
                    <a:lumMod val="60000"/>
                    <a:lumOff val="40000"/>
                  </a:schemeClr>
                </a:solidFill>
              </a:ln>
              <a:solidFill>
                <a:srgbClr val="FF66CC"/>
              </a:solidFill>
            </a:endParaRPr>
          </a:p>
        </p:txBody>
      </p:sp>
      <p:sp>
        <p:nvSpPr>
          <p:cNvPr id="5" name="مستطيل 4"/>
          <p:cNvSpPr/>
          <p:nvPr/>
        </p:nvSpPr>
        <p:spPr>
          <a:xfrm>
            <a:off x="4283968" y="4149080"/>
            <a:ext cx="4572000" cy="830997"/>
          </a:xfrm>
          <a:prstGeom prst="rect">
            <a:avLst/>
          </a:prstGeom>
        </p:spPr>
        <p:txBody>
          <a:bodyPr>
            <a:spAutoFit/>
          </a:bodyPr>
          <a:lstStyle/>
          <a:p>
            <a:r>
              <a:rPr lang="en-US" sz="2400" dirty="0" smtClean="0"/>
              <a:t>H</a:t>
            </a:r>
            <a:r>
              <a:rPr lang="en-US" sz="2400" baseline="-25000" dirty="0" smtClean="0"/>
              <a:t>0</a:t>
            </a:r>
            <a:r>
              <a:rPr lang="en-US" sz="2400" dirty="0"/>
              <a:t>: β</a:t>
            </a:r>
            <a:r>
              <a:rPr lang="en-US" sz="2400" baseline="-25000" dirty="0"/>
              <a:t>1</a:t>
            </a:r>
            <a:r>
              <a:rPr lang="en-US" sz="2400" dirty="0"/>
              <a:t> = 0             vs.     </a:t>
            </a:r>
            <a:r>
              <a:rPr lang="en-US" sz="2400" dirty="0" smtClean="0"/>
              <a:t>      </a:t>
            </a:r>
            <a:r>
              <a:rPr lang="en-US" sz="2400" dirty="0"/>
              <a:t>H</a:t>
            </a:r>
            <a:r>
              <a:rPr lang="en-US" sz="2400" baseline="-25000" dirty="0"/>
              <a:t>1</a:t>
            </a:r>
            <a:r>
              <a:rPr lang="en-US" sz="2400" dirty="0"/>
              <a:t>: β</a:t>
            </a:r>
            <a:r>
              <a:rPr lang="en-US" sz="2400" baseline="-25000" dirty="0"/>
              <a:t>1</a:t>
            </a:r>
            <a:r>
              <a:rPr lang="en-US" sz="2400" dirty="0"/>
              <a:t> ≠  0</a:t>
            </a:r>
          </a:p>
          <a:p>
            <a:r>
              <a:rPr lang="en-US" sz="2400" dirty="0" smtClean="0"/>
              <a:t>H</a:t>
            </a:r>
            <a:r>
              <a:rPr lang="en-US" sz="2400" baseline="-25000" dirty="0" smtClean="0"/>
              <a:t>0</a:t>
            </a:r>
            <a:r>
              <a:rPr lang="en-US" sz="2400" dirty="0"/>
              <a:t>: β</a:t>
            </a:r>
            <a:r>
              <a:rPr lang="en-US" sz="2400" baseline="-25000" dirty="0"/>
              <a:t>0</a:t>
            </a:r>
            <a:r>
              <a:rPr lang="en-US" sz="2400" dirty="0"/>
              <a:t> = 0             vs.            H</a:t>
            </a:r>
            <a:r>
              <a:rPr lang="en-US" sz="2400" baseline="-25000" dirty="0"/>
              <a:t>1</a:t>
            </a:r>
            <a:r>
              <a:rPr lang="en-US" sz="2400" dirty="0"/>
              <a:t>: β</a:t>
            </a:r>
            <a:r>
              <a:rPr lang="en-US" sz="2400" baseline="-25000" dirty="0"/>
              <a:t>0</a:t>
            </a:r>
            <a:r>
              <a:rPr lang="en-US" sz="2400" dirty="0"/>
              <a:t> ≠ 0</a:t>
            </a:r>
            <a:endParaRPr lang="ar-IQ" sz="2400" dirty="0"/>
          </a:p>
        </p:txBody>
      </p:sp>
    </p:spTree>
    <p:extLst>
      <p:ext uri="{BB962C8B-B14F-4D97-AF65-F5344CB8AC3E}">
        <p14:creationId xmlns="" xmlns:p14="http://schemas.microsoft.com/office/powerpoint/2010/main" val="81631685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993</Words>
  <Application>Microsoft Office PowerPoint</Application>
  <PresentationFormat>عرض على الشاشة (3:4)‏</PresentationFormat>
  <Paragraphs>124</Paragraphs>
  <Slides>18</Slides>
  <Notes>1</Notes>
  <HiddenSlides>0</HiddenSlides>
  <MMClips>0</MMClips>
  <ScaleCrop>false</ScaleCrop>
  <HeadingPairs>
    <vt:vector size="6" baseType="variant">
      <vt:variant>
        <vt:lpstr>سمة</vt:lpstr>
      </vt:variant>
      <vt:variant>
        <vt:i4>1</vt:i4>
      </vt:variant>
      <vt:variant>
        <vt:lpstr>خوادم OLE مضمنة</vt:lpstr>
      </vt:variant>
      <vt:variant>
        <vt:i4>2</vt:i4>
      </vt:variant>
      <vt:variant>
        <vt:lpstr>عناوين الشرائح</vt:lpstr>
      </vt:variant>
      <vt:variant>
        <vt:i4>18</vt:i4>
      </vt:variant>
    </vt:vector>
  </HeadingPairs>
  <TitlesOfParts>
    <vt:vector size="21" baseType="lpstr">
      <vt:lpstr>سمة Office</vt:lpstr>
      <vt:lpstr>Microsoft Equation 3.0</vt:lpstr>
      <vt:lpstr>Equation</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InteL</cp:lastModifiedBy>
  <cp:revision>113</cp:revision>
  <dcterms:created xsi:type="dcterms:W3CDTF">2018-12-16T11:02:11Z</dcterms:created>
  <dcterms:modified xsi:type="dcterms:W3CDTF">2019-06-03T18:47:04Z</dcterms:modified>
</cp:coreProperties>
</file>